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33"/>
  </p:notesMasterIdLst>
  <p:sldIdLst>
    <p:sldId id="257" r:id="rId3"/>
    <p:sldId id="259" r:id="rId4"/>
    <p:sldId id="260" r:id="rId5"/>
    <p:sldId id="261" r:id="rId6"/>
    <p:sldId id="276" r:id="rId7"/>
    <p:sldId id="262" r:id="rId8"/>
    <p:sldId id="264" r:id="rId9"/>
    <p:sldId id="265" r:id="rId10"/>
    <p:sldId id="266" r:id="rId11"/>
    <p:sldId id="263" r:id="rId12"/>
    <p:sldId id="267" r:id="rId13"/>
    <p:sldId id="277" r:id="rId14"/>
    <p:sldId id="268" r:id="rId15"/>
    <p:sldId id="269" r:id="rId16"/>
    <p:sldId id="270" r:id="rId17"/>
    <p:sldId id="285" r:id="rId18"/>
    <p:sldId id="286" r:id="rId19"/>
    <p:sldId id="278" r:id="rId20"/>
    <p:sldId id="271" r:id="rId21"/>
    <p:sldId id="272" r:id="rId22"/>
    <p:sldId id="284" r:id="rId23"/>
    <p:sldId id="273" r:id="rId24"/>
    <p:sldId id="274" r:id="rId25"/>
    <p:sldId id="279" r:id="rId26"/>
    <p:sldId id="281" r:id="rId27"/>
    <p:sldId id="282" r:id="rId28"/>
    <p:sldId id="283" r:id="rId29"/>
    <p:sldId id="280" r:id="rId30"/>
    <p:sldId id="258"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328"/>
    <a:srgbClr val="29A9FF"/>
    <a:srgbClr val="000000"/>
    <a:srgbClr val="29A9E1"/>
    <a:srgbClr val="E6E6E6"/>
    <a:srgbClr val="7B7B7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10"/>
    <p:restoredTop sz="93972" autoAdjust="0"/>
  </p:normalViewPr>
  <p:slideViewPr>
    <p:cSldViewPr snapToGrid="0" snapToObjects="1" showGuides="1">
      <p:cViewPr>
        <p:scale>
          <a:sx n="80" d="100"/>
          <a:sy n="80" d="100"/>
        </p:scale>
        <p:origin x="-24" y="138"/>
      </p:cViewPr>
      <p:guideLst>
        <p:guide orient="horz" pos="2160"/>
        <p:guide pos="3840"/>
      </p:guideLst>
    </p:cSldViewPr>
  </p:slideViewPr>
  <p:notesTextViewPr>
    <p:cViewPr>
      <p:scale>
        <a:sx n="1" d="1"/>
        <a:sy n="1" d="1"/>
      </p:scale>
      <p:origin x="0" y="0"/>
    </p:cViewPr>
  </p:notesTextViewPr>
  <p:sorterViewPr>
    <p:cViewPr>
      <p:scale>
        <a:sx n="60" d="100"/>
        <a:sy n="60" d="100"/>
      </p:scale>
      <p:origin x="0" y="-18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5FAA0-8CCD-43FF-AFCC-A402B5A9B9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A0C9661-EF9E-4AE9-A544-E3CC19A1D5B4}">
      <dgm:prSet phldrT="[Text]" custT="1"/>
      <dgm:spPr/>
      <dgm:t>
        <a:bodyPr/>
        <a:lstStyle/>
        <a:p>
          <a:r>
            <a:rPr lang="en-US" sz="1200" b="1" dirty="0" smtClean="0"/>
            <a:t>Parent Group </a:t>
          </a:r>
          <a:r>
            <a:rPr lang="en-US" sz="1200" dirty="0" smtClean="0"/>
            <a:t>– LG70-5, </a:t>
          </a:r>
          <a:r>
            <a:rPr lang="en-US" sz="1200" b="0" i="0" u="none" dirty="0" smtClean="0"/>
            <a:t>Body Measurements</a:t>
          </a:r>
          <a:endParaRPr lang="en-US" sz="1200" dirty="0"/>
        </a:p>
      </dgm:t>
    </dgm:pt>
    <dgm:pt modelId="{889C95D8-ED91-4CC4-AA04-5CAD720B34A6}" type="parTrans" cxnId="{F2599064-5F26-476A-B736-AD022ACC2504}">
      <dgm:prSet/>
      <dgm:spPr/>
      <dgm:t>
        <a:bodyPr/>
        <a:lstStyle/>
        <a:p>
          <a:endParaRPr lang="en-US"/>
        </a:p>
      </dgm:t>
    </dgm:pt>
    <dgm:pt modelId="{05BE24AA-A382-4364-B206-9E689F60750C}" type="sibTrans" cxnId="{F2599064-5F26-476A-B736-AD022ACC2504}">
      <dgm:prSet/>
      <dgm:spPr/>
      <dgm:t>
        <a:bodyPr/>
        <a:lstStyle/>
        <a:p>
          <a:endParaRPr lang="en-US"/>
        </a:p>
      </dgm:t>
    </dgm:pt>
    <dgm:pt modelId="{755AF629-E8ED-4C69-90F8-9223F517D160}">
      <dgm:prSet phldrT="[Text]" custT="1"/>
      <dgm:spPr/>
      <dgm:t>
        <a:bodyPr/>
        <a:lstStyle/>
        <a:p>
          <a:pPr algn="ctr"/>
          <a:r>
            <a:rPr lang="en-US" sz="1200" b="0" i="0" u="none" dirty="0" smtClean="0"/>
            <a:t>8339-4 </a:t>
          </a:r>
        </a:p>
        <a:p>
          <a:pPr algn="ctr"/>
          <a:r>
            <a:rPr lang="en-US" sz="1200" b="0" i="0" u="none" dirty="0" smtClean="0"/>
            <a:t>Body </a:t>
          </a:r>
          <a:r>
            <a:rPr lang="en-US" sz="1200" b="0" i="0" u="none" dirty="0" smtClean="0"/>
            <a:t>weight Measured</a:t>
          </a:r>
          <a:endParaRPr lang="en-US" sz="1200" dirty="0"/>
        </a:p>
      </dgm:t>
    </dgm:pt>
    <dgm:pt modelId="{7A88084C-4CF9-49DD-9766-935882FE47A6}" type="parTrans" cxnId="{38514078-50EC-4FD4-ADEB-6159ECE1AB2E}">
      <dgm:prSet/>
      <dgm:spPr/>
      <dgm:t>
        <a:bodyPr/>
        <a:lstStyle/>
        <a:p>
          <a:endParaRPr lang="en-US"/>
        </a:p>
      </dgm:t>
    </dgm:pt>
    <dgm:pt modelId="{23876002-55CD-42A7-AA7D-09FAC3C30D2B}" type="sibTrans" cxnId="{38514078-50EC-4FD4-ADEB-6159ECE1AB2E}">
      <dgm:prSet/>
      <dgm:spPr/>
      <dgm:t>
        <a:bodyPr/>
        <a:lstStyle/>
        <a:p>
          <a:endParaRPr lang="en-US"/>
        </a:p>
      </dgm:t>
    </dgm:pt>
    <dgm:pt modelId="{5B60113E-E9C4-4F82-8EAE-4ED23C97F419}">
      <dgm:prSet phldrT="[Text]" custT="1"/>
      <dgm:spPr/>
      <dgm:t>
        <a:bodyPr/>
        <a:lstStyle/>
        <a:p>
          <a:pPr algn="ctr"/>
          <a:r>
            <a:rPr lang="en-US" sz="1200" b="0" i="0" u="none" dirty="0" smtClean="0"/>
            <a:t>8350-1	</a:t>
          </a:r>
        </a:p>
        <a:p>
          <a:pPr algn="ctr"/>
          <a:r>
            <a:rPr lang="en-US" sz="1200" b="0" i="0" u="none" dirty="0" smtClean="0"/>
            <a:t>Body weight Measured --with clothes</a:t>
          </a:r>
        </a:p>
      </dgm:t>
    </dgm:pt>
    <dgm:pt modelId="{1D1D559F-8EBF-4225-8D65-56B88769A83D}" type="parTrans" cxnId="{9FA7EDFE-682D-4A29-82EF-9E3DA73B12AC}">
      <dgm:prSet/>
      <dgm:spPr/>
      <dgm:t>
        <a:bodyPr/>
        <a:lstStyle/>
        <a:p>
          <a:endParaRPr lang="en-US"/>
        </a:p>
      </dgm:t>
    </dgm:pt>
    <dgm:pt modelId="{450E10F6-204E-486F-8F9C-9CA49A74EB70}" type="sibTrans" cxnId="{9FA7EDFE-682D-4A29-82EF-9E3DA73B12AC}">
      <dgm:prSet/>
      <dgm:spPr/>
      <dgm:t>
        <a:bodyPr/>
        <a:lstStyle/>
        <a:p>
          <a:endParaRPr lang="en-US"/>
        </a:p>
      </dgm:t>
    </dgm:pt>
    <dgm:pt modelId="{FB076F4E-7526-4ED8-A031-34AE47FD3689}">
      <dgm:prSet phldrT="[Text]" custT="1"/>
      <dgm:spPr/>
      <dgm:t>
        <a:bodyPr/>
        <a:lstStyle/>
        <a:p>
          <a:r>
            <a:rPr lang="en-US" sz="1200" b="1" dirty="0" smtClean="0"/>
            <a:t>Group</a:t>
          </a:r>
          <a:r>
            <a:rPr lang="en-US" sz="1200" dirty="0" smtClean="0"/>
            <a:t> – </a:t>
          </a:r>
          <a:r>
            <a:rPr lang="en-US" sz="1200" dirty="0" smtClean="0"/>
            <a:t>LG10304-0, </a:t>
          </a:r>
          <a:r>
            <a:rPr lang="en-US" sz="1200" dirty="0" smtClean="0"/>
            <a:t>Body Height</a:t>
          </a:r>
          <a:endParaRPr lang="en-US" sz="1200" dirty="0"/>
        </a:p>
      </dgm:t>
    </dgm:pt>
    <dgm:pt modelId="{F9865E24-FEA9-4065-8FEA-A08FB9C1E605}" type="parTrans" cxnId="{BBA1BF54-5622-4D6F-A4C3-A712B34DC826}">
      <dgm:prSet/>
      <dgm:spPr/>
      <dgm:t>
        <a:bodyPr/>
        <a:lstStyle/>
        <a:p>
          <a:endParaRPr lang="en-US"/>
        </a:p>
      </dgm:t>
    </dgm:pt>
    <dgm:pt modelId="{2B68DB4E-9E70-4C26-AB05-9869B9505FA0}" type="sibTrans" cxnId="{BBA1BF54-5622-4D6F-A4C3-A712B34DC826}">
      <dgm:prSet/>
      <dgm:spPr/>
      <dgm:t>
        <a:bodyPr/>
        <a:lstStyle/>
        <a:p>
          <a:endParaRPr lang="en-US"/>
        </a:p>
      </dgm:t>
    </dgm:pt>
    <dgm:pt modelId="{F1061778-B923-4E02-B1A4-0D28BB28299E}">
      <dgm:prSet phldrT="[Text]" custT="1"/>
      <dgm:spPr/>
      <dgm:t>
        <a:bodyPr/>
        <a:lstStyle/>
        <a:p>
          <a:pPr algn="ctr"/>
          <a:r>
            <a:rPr lang="en-US" sz="1200" dirty="0" smtClean="0"/>
            <a:t>8306-3	</a:t>
          </a:r>
        </a:p>
        <a:p>
          <a:pPr algn="ctr"/>
          <a:r>
            <a:rPr lang="en-US" sz="1200" dirty="0" smtClean="0"/>
            <a:t>Body height --lying</a:t>
          </a:r>
        </a:p>
      </dgm:t>
    </dgm:pt>
    <dgm:pt modelId="{E1197C5A-8752-4A03-BE8A-FA07511190F8}" type="parTrans" cxnId="{C455F14C-552E-435C-A118-8405CEC2213E}">
      <dgm:prSet/>
      <dgm:spPr/>
      <dgm:t>
        <a:bodyPr/>
        <a:lstStyle/>
        <a:p>
          <a:endParaRPr lang="en-US"/>
        </a:p>
      </dgm:t>
    </dgm:pt>
    <dgm:pt modelId="{39429F6D-1C60-4111-A7B5-858E1C2C5AE5}" type="sibTrans" cxnId="{C455F14C-552E-435C-A118-8405CEC2213E}">
      <dgm:prSet/>
      <dgm:spPr/>
      <dgm:t>
        <a:bodyPr/>
        <a:lstStyle/>
        <a:p>
          <a:endParaRPr lang="en-US"/>
        </a:p>
      </dgm:t>
    </dgm:pt>
    <dgm:pt modelId="{4ADA9822-DF36-486D-9BDC-7E57BE9E60B7}">
      <dgm:prSet phldrT="[Text]" custT="1"/>
      <dgm:spPr/>
      <dgm:t>
        <a:bodyPr/>
        <a:lstStyle/>
        <a:p>
          <a:r>
            <a:rPr lang="en-US" sz="1200" b="1" dirty="0" smtClean="0"/>
            <a:t>Group</a:t>
          </a:r>
          <a:r>
            <a:rPr lang="en-US" sz="1200" dirty="0" smtClean="0"/>
            <a:t> – </a:t>
          </a:r>
          <a:r>
            <a:rPr lang="en-US" sz="1200" b="0" i="0" u="none" dirty="0" smtClean="0"/>
            <a:t>LG10305-7</a:t>
          </a:r>
          <a:r>
            <a:rPr lang="en-US" sz="1200" dirty="0" smtClean="0"/>
            <a:t>, </a:t>
          </a:r>
          <a:r>
            <a:rPr lang="en-US" sz="1200" dirty="0" smtClean="0"/>
            <a:t>Body Weight</a:t>
          </a:r>
          <a:endParaRPr lang="en-US" sz="1200" dirty="0"/>
        </a:p>
      </dgm:t>
    </dgm:pt>
    <dgm:pt modelId="{E25C1546-13DE-4B95-BAA4-030E7CB8515A}" type="parTrans" cxnId="{D022814A-D017-4261-9B85-1131B2B25A0D}">
      <dgm:prSet/>
      <dgm:spPr/>
      <dgm:t>
        <a:bodyPr/>
        <a:lstStyle/>
        <a:p>
          <a:endParaRPr lang="en-US"/>
        </a:p>
      </dgm:t>
    </dgm:pt>
    <dgm:pt modelId="{6CDEB144-3CB4-488C-B064-EFF37DD16A2F}" type="sibTrans" cxnId="{D022814A-D017-4261-9B85-1131B2B25A0D}">
      <dgm:prSet/>
      <dgm:spPr/>
      <dgm:t>
        <a:bodyPr/>
        <a:lstStyle/>
        <a:p>
          <a:endParaRPr lang="en-US"/>
        </a:p>
      </dgm:t>
    </dgm:pt>
    <dgm:pt modelId="{5C43193A-A0AA-4A5F-9F74-6EAD2B52D943}">
      <dgm:prSet phldrT="[Text]" custT="1"/>
      <dgm:spPr/>
      <dgm:t>
        <a:bodyPr/>
        <a:lstStyle/>
        <a:p>
          <a:pPr algn="ctr"/>
          <a:r>
            <a:rPr lang="en-US" sz="1200" b="0" i="0" u="none" dirty="0" smtClean="0"/>
            <a:t>3137-7 </a:t>
          </a:r>
        </a:p>
        <a:p>
          <a:pPr algn="ctr"/>
          <a:r>
            <a:rPr lang="en-US" sz="1200" b="0" i="0" u="none" dirty="0" smtClean="0"/>
            <a:t>Body </a:t>
          </a:r>
          <a:r>
            <a:rPr lang="en-US" sz="1200" b="0" i="0" u="none" dirty="0" smtClean="0"/>
            <a:t>height Measured</a:t>
          </a:r>
          <a:endParaRPr lang="en-US" sz="1200" dirty="0"/>
        </a:p>
      </dgm:t>
    </dgm:pt>
    <dgm:pt modelId="{3A200516-461E-4693-9B19-D12786ADDAD8}" type="parTrans" cxnId="{A18C4485-2039-4DCA-855E-B48F11246E07}">
      <dgm:prSet/>
      <dgm:spPr/>
      <dgm:t>
        <a:bodyPr/>
        <a:lstStyle/>
        <a:p>
          <a:endParaRPr lang="en-US"/>
        </a:p>
      </dgm:t>
    </dgm:pt>
    <dgm:pt modelId="{3F9D54A0-D2F4-4CB4-983F-580F9942EB5E}" type="sibTrans" cxnId="{A18C4485-2039-4DCA-855E-B48F11246E07}">
      <dgm:prSet/>
      <dgm:spPr/>
      <dgm:t>
        <a:bodyPr/>
        <a:lstStyle/>
        <a:p>
          <a:endParaRPr lang="en-US"/>
        </a:p>
      </dgm:t>
    </dgm:pt>
    <dgm:pt modelId="{2680D5D3-58F3-46E8-AA21-96569B550D80}">
      <dgm:prSet phldrT="[Text]" custT="1"/>
      <dgm:spPr/>
      <dgm:t>
        <a:bodyPr/>
        <a:lstStyle/>
        <a:p>
          <a:r>
            <a:rPr lang="en-US" sz="1200" b="1" dirty="0" smtClean="0"/>
            <a:t>Group</a:t>
          </a:r>
          <a:r>
            <a:rPr lang="en-US" sz="1200" dirty="0" smtClean="0"/>
            <a:t> – </a:t>
          </a:r>
          <a:r>
            <a:rPr lang="en-US" sz="1200" b="0" i="0" u="none" dirty="0" smtClean="0"/>
            <a:t>LG10306-5</a:t>
          </a:r>
          <a:r>
            <a:rPr lang="en-US" sz="1200" dirty="0" smtClean="0"/>
            <a:t>, Head circumference</a:t>
          </a:r>
          <a:endParaRPr lang="en-US" sz="1200" dirty="0"/>
        </a:p>
      </dgm:t>
    </dgm:pt>
    <dgm:pt modelId="{5C5EF6E1-4483-4FAF-A94C-CA4F2095F4E3}" type="parTrans" cxnId="{53A28AD7-6020-42C5-BB13-E2643932183C}">
      <dgm:prSet/>
      <dgm:spPr/>
      <dgm:t>
        <a:bodyPr/>
        <a:lstStyle/>
        <a:p>
          <a:endParaRPr lang="en-US"/>
        </a:p>
      </dgm:t>
    </dgm:pt>
    <dgm:pt modelId="{1682C6A8-0818-4E20-AD36-30454BA0C757}" type="sibTrans" cxnId="{53A28AD7-6020-42C5-BB13-E2643932183C}">
      <dgm:prSet/>
      <dgm:spPr/>
      <dgm:t>
        <a:bodyPr/>
        <a:lstStyle/>
        <a:p>
          <a:endParaRPr lang="en-US"/>
        </a:p>
      </dgm:t>
    </dgm:pt>
    <dgm:pt modelId="{1C789C0E-E07B-428C-8105-253581B45F52}">
      <dgm:prSet phldrT="[Text]" custT="1"/>
      <dgm:spPr/>
      <dgm:t>
        <a:bodyPr/>
        <a:lstStyle/>
        <a:p>
          <a:pPr algn="ctr"/>
          <a:r>
            <a:rPr lang="en-US" sz="1200" b="0" i="0" u="none" dirty="0" smtClean="0"/>
            <a:t>8287-5 </a:t>
          </a:r>
        </a:p>
        <a:p>
          <a:pPr algn="ctr"/>
          <a:r>
            <a:rPr lang="en-US" sz="1200" b="0" i="0" u="none" dirty="0" smtClean="0"/>
            <a:t>OFC </a:t>
          </a:r>
          <a:r>
            <a:rPr lang="en-US" sz="1200" b="0" i="0" u="none" dirty="0" smtClean="0"/>
            <a:t>by Tape measure</a:t>
          </a:r>
          <a:endParaRPr lang="en-US" sz="1200" dirty="0"/>
        </a:p>
      </dgm:t>
    </dgm:pt>
    <dgm:pt modelId="{38535B05-DF34-4138-A244-125B2EE7AD8B}" type="parTrans" cxnId="{045142A4-A735-43DA-B17E-C800FE03B7AE}">
      <dgm:prSet/>
      <dgm:spPr/>
      <dgm:t>
        <a:bodyPr/>
        <a:lstStyle/>
        <a:p>
          <a:endParaRPr lang="en-US"/>
        </a:p>
      </dgm:t>
    </dgm:pt>
    <dgm:pt modelId="{C19ED03E-B234-4277-92AC-6B94EBD0B661}" type="sibTrans" cxnId="{045142A4-A735-43DA-B17E-C800FE03B7AE}">
      <dgm:prSet/>
      <dgm:spPr/>
      <dgm:t>
        <a:bodyPr/>
        <a:lstStyle/>
        <a:p>
          <a:endParaRPr lang="en-US"/>
        </a:p>
      </dgm:t>
    </dgm:pt>
    <dgm:pt modelId="{0D35C497-F56A-410B-AAF6-048410C3EC06}">
      <dgm:prSet phldrT="[Text]" custT="1"/>
      <dgm:spPr/>
      <dgm:t>
        <a:bodyPr/>
        <a:lstStyle/>
        <a:p>
          <a:pPr algn="ctr"/>
          <a:r>
            <a:rPr lang="en-US" sz="1200" b="0" i="0" u="none" dirty="0" smtClean="0"/>
            <a:t>8288-3 </a:t>
          </a:r>
        </a:p>
        <a:p>
          <a:pPr algn="ctr"/>
          <a:r>
            <a:rPr lang="en-US" sz="1200" b="0" i="0" u="none" dirty="0" smtClean="0"/>
            <a:t>OFC </a:t>
          </a:r>
          <a:r>
            <a:rPr lang="en-US" sz="1200" b="0" i="0" u="none" dirty="0" smtClean="0"/>
            <a:t>by Ultrasound</a:t>
          </a:r>
          <a:endParaRPr lang="en-US" sz="1200" dirty="0"/>
        </a:p>
      </dgm:t>
    </dgm:pt>
    <dgm:pt modelId="{21310B2C-C4D1-44D3-A3BB-98373E1AB7F8}" type="parTrans" cxnId="{1283EC9C-8D20-447E-86DB-66184ADE0D65}">
      <dgm:prSet/>
      <dgm:spPr/>
      <dgm:t>
        <a:bodyPr/>
        <a:lstStyle/>
        <a:p>
          <a:endParaRPr lang="en-US"/>
        </a:p>
      </dgm:t>
    </dgm:pt>
    <dgm:pt modelId="{D089D95B-3897-4A71-B4CB-D65E3F52ACAB}" type="sibTrans" cxnId="{1283EC9C-8D20-447E-86DB-66184ADE0D65}">
      <dgm:prSet/>
      <dgm:spPr/>
      <dgm:t>
        <a:bodyPr/>
        <a:lstStyle/>
        <a:p>
          <a:endParaRPr lang="en-US"/>
        </a:p>
      </dgm:t>
    </dgm:pt>
    <dgm:pt modelId="{CEAABF2D-3E80-47C9-9D5A-B4384F584AE7}" type="pres">
      <dgm:prSet presAssocID="{CA95FAA0-8CCD-43FF-AFCC-A402B5A9B907}" presName="hierChild1" presStyleCnt="0">
        <dgm:presLayoutVars>
          <dgm:chPref val="1"/>
          <dgm:dir/>
          <dgm:animOne val="branch"/>
          <dgm:animLvl val="lvl"/>
          <dgm:resizeHandles/>
        </dgm:presLayoutVars>
      </dgm:prSet>
      <dgm:spPr/>
      <dgm:t>
        <a:bodyPr/>
        <a:lstStyle/>
        <a:p>
          <a:endParaRPr lang="en-US"/>
        </a:p>
      </dgm:t>
    </dgm:pt>
    <dgm:pt modelId="{11D93D24-191A-442D-A1AD-983EC1719FFE}" type="pres">
      <dgm:prSet presAssocID="{DA0C9661-EF9E-4AE9-A544-E3CC19A1D5B4}" presName="hierRoot1" presStyleCnt="0"/>
      <dgm:spPr/>
    </dgm:pt>
    <dgm:pt modelId="{1D180211-C806-4521-B90A-2D6176A0CAE4}" type="pres">
      <dgm:prSet presAssocID="{DA0C9661-EF9E-4AE9-A544-E3CC19A1D5B4}" presName="composite" presStyleCnt="0"/>
      <dgm:spPr/>
    </dgm:pt>
    <dgm:pt modelId="{6305AE87-6304-4987-B9B5-6087AC61E22A}" type="pres">
      <dgm:prSet presAssocID="{DA0C9661-EF9E-4AE9-A544-E3CC19A1D5B4}" presName="background" presStyleLbl="node0" presStyleIdx="0" presStyleCnt="1"/>
      <dgm:spPr>
        <a:solidFill>
          <a:srgbClr val="29A9E1"/>
        </a:solidFill>
      </dgm:spPr>
    </dgm:pt>
    <dgm:pt modelId="{C34AA83A-3ED9-4D4E-91BA-55D8365BAD3D}" type="pres">
      <dgm:prSet presAssocID="{DA0C9661-EF9E-4AE9-A544-E3CC19A1D5B4}" presName="text" presStyleLbl="fgAcc0" presStyleIdx="0" presStyleCnt="1" custScaleX="121070">
        <dgm:presLayoutVars>
          <dgm:chPref val="3"/>
        </dgm:presLayoutVars>
      </dgm:prSet>
      <dgm:spPr/>
      <dgm:t>
        <a:bodyPr/>
        <a:lstStyle/>
        <a:p>
          <a:endParaRPr lang="en-US"/>
        </a:p>
      </dgm:t>
    </dgm:pt>
    <dgm:pt modelId="{86BF7DDA-70A4-4E5E-8BB6-1448D4A3375F}" type="pres">
      <dgm:prSet presAssocID="{DA0C9661-EF9E-4AE9-A544-E3CC19A1D5B4}" presName="hierChild2" presStyleCnt="0"/>
      <dgm:spPr/>
    </dgm:pt>
    <dgm:pt modelId="{360BD631-37F3-43D2-81F6-DD7CD3D9D9DA}" type="pres">
      <dgm:prSet presAssocID="{E25C1546-13DE-4B95-BAA4-030E7CB8515A}" presName="Name10" presStyleLbl="parChTrans1D2" presStyleIdx="0" presStyleCnt="3"/>
      <dgm:spPr/>
      <dgm:t>
        <a:bodyPr/>
        <a:lstStyle/>
        <a:p>
          <a:endParaRPr lang="en-US"/>
        </a:p>
      </dgm:t>
    </dgm:pt>
    <dgm:pt modelId="{3EABF953-2291-4525-8A7B-F19325B288F4}" type="pres">
      <dgm:prSet presAssocID="{4ADA9822-DF36-486D-9BDC-7E57BE9E60B7}" presName="hierRoot2" presStyleCnt="0"/>
      <dgm:spPr/>
    </dgm:pt>
    <dgm:pt modelId="{B798D905-1CD7-46F2-A3CF-6D256EC87887}" type="pres">
      <dgm:prSet presAssocID="{4ADA9822-DF36-486D-9BDC-7E57BE9E60B7}" presName="composite2" presStyleCnt="0"/>
      <dgm:spPr/>
    </dgm:pt>
    <dgm:pt modelId="{D3CB13D8-551D-4EBA-AF0D-6C13A1260CA8}" type="pres">
      <dgm:prSet presAssocID="{4ADA9822-DF36-486D-9BDC-7E57BE9E60B7}" presName="background2" presStyleLbl="node2" presStyleIdx="0" presStyleCnt="3"/>
      <dgm:spPr>
        <a:solidFill>
          <a:srgbClr val="29A9E1"/>
        </a:solidFill>
      </dgm:spPr>
    </dgm:pt>
    <dgm:pt modelId="{66ACB9FF-D11D-4BF7-AF7D-5693915CCED3}" type="pres">
      <dgm:prSet presAssocID="{4ADA9822-DF36-486D-9BDC-7E57BE9E60B7}" presName="text2" presStyleLbl="fgAcc2" presStyleIdx="0" presStyleCnt="3" custScaleX="161466">
        <dgm:presLayoutVars>
          <dgm:chPref val="3"/>
        </dgm:presLayoutVars>
      </dgm:prSet>
      <dgm:spPr/>
      <dgm:t>
        <a:bodyPr/>
        <a:lstStyle/>
        <a:p>
          <a:endParaRPr lang="en-US"/>
        </a:p>
      </dgm:t>
    </dgm:pt>
    <dgm:pt modelId="{28BE04E5-D43A-4721-AFCA-82B13B5A15A6}" type="pres">
      <dgm:prSet presAssocID="{4ADA9822-DF36-486D-9BDC-7E57BE9E60B7}" presName="hierChild3" presStyleCnt="0"/>
      <dgm:spPr/>
    </dgm:pt>
    <dgm:pt modelId="{9040DB03-467F-456C-A8A0-35C6B3B701EB}" type="pres">
      <dgm:prSet presAssocID="{7A88084C-4CF9-49DD-9766-935882FE47A6}" presName="Name17" presStyleLbl="parChTrans1D3" presStyleIdx="0" presStyleCnt="6"/>
      <dgm:spPr/>
      <dgm:t>
        <a:bodyPr/>
        <a:lstStyle/>
        <a:p>
          <a:endParaRPr lang="en-US"/>
        </a:p>
      </dgm:t>
    </dgm:pt>
    <dgm:pt modelId="{B6A4155F-5942-4061-B138-F177A8ABF3D3}" type="pres">
      <dgm:prSet presAssocID="{755AF629-E8ED-4C69-90F8-9223F517D160}" presName="hierRoot3" presStyleCnt="0"/>
      <dgm:spPr/>
    </dgm:pt>
    <dgm:pt modelId="{5DBB9AE7-708C-4F28-9F89-4E20029F743B}" type="pres">
      <dgm:prSet presAssocID="{755AF629-E8ED-4C69-90F8-9223F517D160}" presName="composite3" presStyleCnt="0"/>
      <dgm:spPr/>
    </dgm:pt>
    <dgm:pt modelId="{C2AA7013-B115-4051-B8FA-362CED9D33EA}" type="pres">
      <dgm:prSet presAssocID="{755AF629-E8ED-4C69-90F8-9223F517D160}" presName="background3" presStyleLbl="node3" presStyleIdx="0" presStyleCnt="6"/>
      <dgm:spPr>
        <a:solidFill>
          <a:srgbClr val="29A9E1"/>
        </a:solidFill>
      </dgm:spPr>
    </dgm:pt>
    <dgm:pt modelId="{770826BC-6A1D-4F18-80CD-A761FBCFD008}" type="pres">
      <dgm:prSet presAssocID="{755AF629-E8ED-4C69-90F8-9223F517D160}" presName="text3" presStyleLbl="fgAcc3" presStyleIdx="0" presStyleCnt="6" custScaleY="161198">
        <dgm:presLayoutVars>
          <dgm:chPref val="3"/>
        </dgm:presLayoutVars>
      </dgm:prSet>
      <dgm:spPr/>
      <dgm:t>
        <a:bodyPr/>
        <a:lstStyle/>
        <a:p>
          <a:endParaRPr lang="en-US"/>
        </a:p>
      </dgm:t>
    </dgm:pt>
    <dgm:pt modelId="{DDFD23FB-2DA0-4B74-8EF5-B77647B782CA}" type="pres">
      <dgm:prSet presAssocID="{755AF629-E8ED-4C69-90F8-9223F517D160}" presName="hierChild4" presStyleCnt="0"/>
      <dgm:spPr/>
    </dgm:pt>
    <dgm:pt modelId="{F7EACEA6-89BE-47FA-A9CC-768D0B2B11DE}" type="pres">
      <dgm:prSet presAssocID="{1D1D559F-8EBF-4225-8D65-56B88769A83D}" presName="Name17" presStyleLbl="parChTrans1D3" presStyleIdx="1" presStyleCnt="6"/>
      <dgm:spPr/>
      <dgm:t>
        <a:bodyPr/>
        <a:lstStyle/>
        <a:p>
          <a:endParaRPr lang="en-US"/>
        </a:p>
      </dgm:t>
    </dgm:pt>
    <dgm:pt modelId="{E0463243-7C60-44EF-884F-6FA6091497FE}" type="pres">
      <dgm:prSet presAssocID="{5B60113E-E9C4-4F82-8EAE-4ED23C97F419}" presName="hierRoot3" presStyleCnt="0"/>
      <dgm:spPr/>
    </dgm:pt>
    <dgm:pt modelId="{989D712D-5D91-413B-BD1B-78EAE6935BF5}" type="pres">
      <dgm:prSet presAssocID="{5B60113E-E9C4-4F82-8EAE-4ED23C97F419}" presName="composite3" presStyleCnt="0"/>
      <dgm:spPr/>
    </dgm:pt>
    <dgm:pt modelId="{7336BF3C-7A90-4F14-9135-58478249E80B}" type="pres">
      <dgm:prSet presAssocID="{5B60113E-E9C4-4F82-8EAE-4ED23C97F419}" presName="background3" presStyleLbl="node3" presStyleIdx="1" presStyleCnt="6"/>
      <dgm:spPr>
        <a:solidFill>
          <a:srgbClr val="29A9E1"/>
        </a:solidFill>
      </dgm:spPr>
    </dgm:pt>
    <dgm:pt modelId="{D9258821-3AC6-4EA9-AECF-B2963571CFCE}" type="pres">
      <dgm:prSet presAssocID="{5B60113E-E9C4-4F82-8EAE-4ED23C97F419}" presName="text3" presStyleLbl="fgAcc3" presStyleIdx="1" presStyleCnt="6" custScaleY="161198">
        <dgm:presLayoutVars>
          <dgm:chPref val="3"/>
        </dgm:presLayoutVars>
      </dgm:prSet>
      <dgm:spPr/>
      <dgm:t>
        <a:bodyPr/>
        <a:lstStyle/>
        <a:p>
          <a:endParaRPr lang="en-US"/>
        </a:p>
      </dgm:t>
    </dgm:pt>
    <dgm:pt modelId="{5C6EF7F6-131B-4CDA-9E72-11A6353BE968}" type="pres">
      <dgm:prSet presAssocID="{5B60113E-E9C4-4F82-8EAE-4ED23C97F419}" presName="hierChild4" presStyleCnt="0"/>
      <dgm:spPr/>
    </dgm:pt>
    <dgm:pt modelId="{9B0130D4-CEF5-4AB4-B927-23605DDCE381}" type="pres">
      <dgm:prSet presAssocID="{F9865E24-FEA9-4065-8FEA-A08FB9C1E605}" presName="Name10" presStyleLbl="parChTrans1D2" presStyleIdx="1" presStyleCnt="3"/>
      <dgm:spPr/>
      <dgm:t>
        <a:bodyPr/>
        <a:lstStyle/>
        <a:p>
          <a:endParaRPr lang="en-US"/>
        </a:p>
      </dgm:t>
    </dgm:pt>
    <dgm:pt modelId="{4EF2A3BD-8114-4C7E-920F-901C2480A184}" type="pres">
      <dgm:prSet presAssocID="{FB076F4E-7526-4ED8-A031-34AE47FD3689}" presName="hierRoot2" presStyleCnt="0"/>
      <dgm:spPr/>
    </dgm:pt>
    <dgm:pt modelId="{48196150-F099-4B0D-8862-333203A8E3A3}" type="pres">
      <dgm:prSet presAssocID="{FB076F4E-7526-4ED8-A031-34AE47FD3689}" presName="composite2" presStyleCnt="0"/>
      <dgm:spPr/>
    </dgm:pt>
    <dgm:pt modelId="{4A8756A4-6796-4B1C-8096-152803DE5A8E}" type="pres">
      <dgm:prSet presAssocID="{FB076F4E-7526-4ED8-A031-34AE47FD3689}" presName="background2" presStyleLbl="node2" presStyleIdx="1" presStyleCnt="3"/>
      <dgm:spPr>
        <a:solidFill>
          <a:srgbClr val="29A9E1"/>
        </a:solidFill>
      </dgm:spPr>
    </dgm:pt>
    <dgm:pt modelId="{88D80FE9-B952-4261-B2C8-889BCCFE2A40}" type="pres">
      <dgm:prSet presAssocID="{FB076F4E-7526-4ED8-A031-34AE47FD3689}" presName="text2" presStyleLbl="fgAcc2" presStyleIdx="1" presStyleCnt="3" custScaleX="155371">
        <dgm:presLayoutVars>
          <dgm:chPref val="3"/>
        </dgm:presLayoutVars>
      </dgm:prSet>
      <dgm:spPr/>
      <dgm:t>
        <a:bodyPr/>
        <a:lstStyle/>
        <a:p>
          <a:endParaRPr lang="en-US"/>
        </a:p>
      </dgm:t>
    </dgm:pt>
    <dgm:pt modelId="{5AEBE3D9-DC1B-40A2-9067-0FB1DF55B8CE}" type="pres">
      <dgm:prSet presAssocID="{FB076F4E-7526-4ED8-A031-34AE47FD3689}" presName="hierChild3" presStyleCnt="0"/>
      <dgm:spPr/>
    </dgm:pt>
    <dgm:pt modelId="{FD6DABC2-B526-4423-8779-66888A3DFF1C}" type="pres">
      <dgm:prSet presAssocID="{E1197C5A-8752-4A03-BE8A-FA07511190F8}" presName="Name17" presStyleLbl="parChTrans1D3" presStyleIdx="2" presStyleCnt="6"/>
      <dgm:spPr/>
      <dgm:t>
        <a:bodyPr/>
        <a:lstStyle/>
        <a:p>
          <a:endParaRPr lang="en-US"/>
        </a:p>
      </dgm:t>
    </dgm:pt>
    <dgm:pt modelId="{D1698AAB-2DD2-48AD-A2BD-5BB35DFCD69A}" type="pres">
      <dgm:prSet presAssocID="{F1061778-B923-4E02-B1A4-0D28BB28299E}" presName="hierRoot3" presStyleCnt="0"/>
      <dgm:spPr/>
    </dgm:pt>
    <dgm:pt modelId="{243BAE93-40E7-45AA-B0B7-20CF10199008}" type="pres">
      <dgm:prSet presAssocID="{F1061778-B923-4E02-B1A4-0D28BB28299E}" presName="composite3" presStyleCnt="0"/>
      <dgm:spPr/>
    </dgm:pt>
    <dgm:pt modelId="{71AFCB9F-A31F-4700-8BFA-D5CEA89F5A49}" type="pres">
      <dgm:prSet presAssocID="{F1061778-B923-4E02-B1A4-0D28BB28299E}" presName="background3" presStyleLbl="node3" presStyleIdx="2" presStyleCnt="6"/>
      <dgm:spPr>
        <a:solidFill>
          <a:srgbClr val="29A9E1"/>
        </a:solidFill>
      </dgm:spPr>
    </dgm:pt>
    <dgm:pt modelId="{72BF514E-75E1-449C-9984-CF017D91A42B}" type="pres">
      <dgm:prSet presAssocID="{F1061778-B923-4E02-B1A4-0D28BB28299E}" presName="text3" presStyleLbl="fgAcc3" presStyleIdx="2" presStyleCnt="6" custScaleY="161198">
        <dgm:presLayoutVars>
          <dgm:chPref val="3"/>
        </dgm:presLayoutVars>
      </dgm:prSet>
      <dgm:spPr/>
      <dgm:t>
        <a:bodyPr/>
        <a:lstStyle/>
        <a:p>
          <a:endParaRPr lang="en-US"/>
        </a:p>
      </dgm:t>
    </dgm:pt>
    <dgm:pt modelId="{0EF1B66C-BB5C-48EA-B731-A5A5BCEAC42A}" type="pres">
      <dgm:prSet presAssocID="{F1061778-B923-4E02-B1A4-0D28BB28299E}" presName="hierChild4" presStyleCnt="0"/>
      <dgm:spPr/>
    </dgm:pt>
    <dgm:pt modelId="{DFEBDB27-C031-465D-800D-90E41A2AB135}" type="pres">
      <dgm:prSet presAssocID="{3A200516-461E-4693-9B19-D12786ADDAD8}" presName="Name17" presStyleLbl="parChTrans1D3" presStyleIdx="3" presStyleCnt="6"/>
      <dgm:spPr/>
      <dgm:t>
        <a:bodyPr/>
        <a:lstStyle/>
        <a:p>
          <a:endParaRPr lang="en-US"/>
        </a:p>
      </dgm:t>
    </dgm:pt>
    <dgm:pt modelId="{4391B51B-0FCE-4F87-A242-B1E70BC08FC9}" type="pres">
      <dgm:prSet presAssocID="{5C43193A-A0AA-4A5F-9F74-6EAD2B52D943}" presName="hierRoot3" presStyleCnt="0"/>
      <dgm:spPr/>
    </dgm:pt>
    <dgm:pt modelId="{1B6FFBD9-555B-46F6-BDF0-45FADE8DDC8C}" type="pres">
      <dgm:prSet presAssocID="{5C43193A-A0AA-4A5F-9F74-6EAD2B52D943}" presName="composite3" presStyleCnt="0"/>
      <dgm:spPr/>
    </dgm:pt>
    <dgm:pt modelId="{A828794F-B411-44D9-AF96-1ED9BE23CE3C}" type="pres">
      <dgm:prSet presAssocID="{5C43193A-A0AA-4A5F-9F74-6EAD2B52D943}" presName="background3" presStyleLbl="node3" presStyleIdx="3" presStyleCnt="6"/>
      <dgm:spPr>
        <a:solidFill>
          <a:srgbClr val="29A9E1"/>
        </a:solidFill>
      </dgm:spPr>
    </dgm:pt>
    <dgm:pt modelId="{6AC6D914-C1CA-40A5-836D-6785E9736FC2}" type="pres">
      <dgm:prSet presAssocID="{5C43193A-A0AA-4A5F-9F74-6EAD2B52D943}" presName="text3" presStyleLbl="fgAcc3" presStyleIdx="3" presStyleCnt="6" custScaleY="161198">
        <dgm:presLayoutVars>
          <dgm:chPref val="3"/>
        </dgm:presLayoutVars>
      </dgm:prSet>
      <dgm:spPr/>
      <dgm:t>
        <a:bodyPr/>
        <a:lstStyle/>
        <a:p>
          <a:endParaRPr lang="en-US"/>
        </a:p>
      </dgm:t>
    </dgm:pt>
    <dgm:pt modelId="{42F6D159-C999-4A64-AC53-F445F28809E5}" type="pres">
      <dgm:prSet presAssocID="{5C43193A-A0AA-4A5F-9F74-6EAD2B52D943}" presName="hierChild4" presStyleCnt="0"/>
      <dgm:spPr/>
    </dgm:pt>
    <dgm:pt modelId="{B0E79D0F-015F-47CB-8552-A415C3F742B5}" type="pres">
      <dgm:prSet presAssocID="{5C5EF6E1-4483-4FAF-A94C-CA4F2095F4E3}" presName="Name10" presStyleLbl="parChTrans1D2" presStyleIdx="2" presStyleCnt="3"/>
      <dgm:spPr/>
      <dgm:t>
        <a:bodyPr/>
        <a:lstStyle/>
        <a:p>
          <a:endParaRPr lang="en-US"/>
        </a:p>
      </dgm:t>
    </dgm:pt>
    <dgm:pt modelId="{ED67F186-C9FB-4DA2-92EB-FDB2A5ACC656}" type="pres">
      <dgm:prSet presAssocID="{2680D5D3-58F3-46E8-AA21-96569B550D80}" presName="hierRoot2" presStyleCnt="0"/>
      <dgm:spPr/>
    </dgm:pt>
    <dgm:pt modelId="{B423FCBA-6AAB-45C7-8D71-220ADC5C2613}" type="pres">
      <dgm:prSet presAssocID="{2680D5D3-58F3-46E8-AA21-96569B550D80}" presName="composite2" presStyleCnt="0"/>
      <dgm:spPr/>
    </dgm:pt>
    <dgm:pt modelId="{45757398-3C05-4010-A074-9E11D89C6CF3}" type="pres">
      <dgm:prSet presAssocID="{2680D5D3-58F3-46E8-AA21-96569B550D80}" presName="background2" presStyleLbl="node2" presStyleIdx="2" presStyleCnt="3"/>
      <dgm:spPr>
        <a:solidFill>
          <a:srgbClr val="29A9E1"/>
        </a:solidFill>
      </dgm:spPr>
    </dgm:pt>
    <dgm:pt modelId="{C52D9FAF-765A-406B-9F1E-2995F794DA98}" type="pres">
      <dgm:prSet presAssocID="{2680D5D3-58F3-46E8-AA21-96569B550D80}" presName="text2" presStyleLbl="fgAcc2" presStyleIdx="2" presStyleCnt="3" custScaleX="157565">
        <dgm:presLayoutVars>
          <dgm:chPref val="3"/>
        </dgm:presLayoutVars>
      </dgm:prSet>
      <dgm:spPr/>
      <dgm:t>
        <a:bodyPr/>
        <a:lstStyle/>
        <a:p>
          <a:endParaRPr lang="en-US"/>
        </a:p>
      </dgm:t>
    </dgm:pt>
    <dgm:pt modelId="{4F3ED83E-B2B8-4371-8DCA-999673386BC4}" type="pres">
      <dgm:prSet presAssocID="{2680D5D3-58F3-46E8-AA21-96569B550D80}" presName="hierChild3" presStyleCnt="0"/>
      <dgm:spPr/>
    </dgm:pt>
    <dgm:pt modelId="{CB3AFB6B-13DC-459A-AD97-12C020713BBB}" type="pres">
      <dgm:prSet presAssocID="{38535B05-DF34-4138-A244-125B2EE7AD8B}" presName="Name17" presStyleLbl="parChTrans1D3" presStyleIdx="4" presStyleCnt="6"/>
      <dgm:spPr/>
      <dgm:t>
        <a:bodyPr/>
        <a:lstStyle/>
        <a:p>
          <a:endParaRPr lang="en-US"/>
        </a:p>
      </dgm:t>
    </dgm:pt>
    <dgm:pt modelId="{C9307CAC-C2C7-4D99-A9BE-C2619659CF63}" type="pres">
      <dgm:prSet presAssocID="{1C789C0E-E07B-428C-8105-253581B45F52}" presName="hierRoot3" presStyleCnt="0"/>
      <dgm:spPr/>
    </dgm:pt>
    <dgm:pt modelId="{2FEB4594-B04E-466A-8ABB-D527D31D1CFC}" type="pres">
      <dgm:prSet presAssocID="{1C789C0E-E07B-428C-8105-253581B45F52}" presName="composite3" presStyleCnt="0"/>
      <dgm:spPr/>
    </dgm:pt>
    <dgm:pt modelId="{C373B81F-1988-4D42-85B5-56FCF51FA251}" type="pres">
      <dgm:prSet presAssocID="{1C789C0E-E07B-428C-8105-253581B45F52}" presName="background3" presStyleLbl="node3" presStyleIdx="4" presStyleCnt="6"/>
      <dgm:spPr>
        <a:solidFill>
          <a:srgbClr val="29A9E1"/>
        </a:solidFill>
      </dgm:spPr>
    </dgm:pt>
    <dgm:pt modelId="{A084E387-6DA5-4155-8534-66A972EA258E}" type="pres">
      <dgm:prSet presAssocID="{1C789C0E-E07B-428C-8105-253581B45F52}" presName="text3" presStyleLbl="fgAcc3" presStyleIdx="4" presStyleCnt="6" custScaleY="161198">
        <dgm:presLayoutVars>
          <dgm:chPref val="3"/>
        </dgm:presLayoutVars>
      </dgm:prSet>
      <dgm:spPr/>
      <dgm:t>
        <a:bodyPr/>
        <a:lstStyle/>
        <a:p>
          <a:endParaRPr lang="en-US"/>
        </a:p>
      </dgm:t>
    </dgm:pt>
    <dgm:pt modelId="{0B80C3BD-EA19-4EEA-952A-F2CDC41E46CF}" type="pres">
      <dgm:prSet presAssocID="{1C789C0E-E07B-428C-8105-253581B45F52}" presName="hierChild4" presStyleCnt="0"/>
      <dgm:spPr/>
    </dgm:pt>
    <dgm:pt modelId="{F9BB7AAD-3C6F-4B4B-867D-7DBE089A9FF8}" type="pres">
      <dgm:prSet presAssocID="{21310B2C-C4D1-44D3-A3BB-98373E1AB7F8}" presName="Name17" presStyleLbl="parChTrans1D3" presStyleIdx="5" presStyleCnt="6"/>
      <dgm:spPr/>
      <dgm:t>
        <a:bodyPr/>
        <a:lstStyle/>
        <a:p>
          <a:endParaRPr lang="en-US"/>
        </a:p>
      </dgm:t>
    </dgm:pt>
    <dgm:pt modelId="{37F7E9DD-0AF9-41CE-BB80-732B1EA9A3D4}" type="pres">
      <dgm:prSet presAssocID="{0D35C497-F56A-410B-AAF6-048410C3EC06}" presName="hierRoot3" presStyleCnt="0"/>
      <dgm:spPr/>
    </dgm:pt>
    <dgm:pt modelId="{B45CC351-A4E1-488B-93BF-6F42105292C9}" type="pres">
      <dgm:prSet presAssocID="{0D35C497-F56A-410B-AAF6-048410C3EC06}" presName="composite3" presStyleCnt="0"/>
      <dgm:spPr/>
    </dgm:pt>
    <dgm:pt modelId="{3D6A42DF-0E1F-4745-BA2C-2805B73CE6F7}" type="pres">
      <dgm:prSet presAssocID="{0D35C497-F56A-410B-AAF6-048410C3EC06}" presName="background3" presStyleLbl="node3" presStyleIdx="5" presStyleCnt="6"/>
      <dgm:spPr>
        <a:solidFill>
          <a:srgbClr val="29A9E1"/>
        </a:solidFill>
      </dgm:spPr>
    </dgm:pt>
    <dgm:pt modelId="{C8E4F6BC-61B9-4525-A6AA-6A48B2328A81}" type="pres">
      <dgm:prSet presAssocID="{0D35C497-F56A-410B-AAF6-048410C3EC06}" presName="text3" presStyleLbl="fgAcc3" presStyleIdx="5" presStyleCnt="6" custScaleY="161198">
        <dgm:presLayoutVars>
          <dgm:chPref val="3"/>
        </dgm:presLayoutVars>
      </dgm:prSet>
      <dgm:spPr/>
      <dgm:t>
        <a:bodyPr/>
        <a:lstStyle/>
        <a:p>
          <a:endParaRPr lang="en-US"/>
        </a:p>
      </dgm:t>
    </dgm:pt>
    <dgm:pt modelId="{A40D72A5-0A7A-44D4-A1F9-9871FE3EE6D0}" type="pres">
      <dgm:prSet presAssocID="{0D35C497-F56A-410B-AAF6-048410C3EC06}" presName="hierChild4" presStyleCnt="0"/>
      <dgm:spPr/>
    </dgm:pt>
  </dgm:ptLst>
  <dgm:cxnLst>
    <dgm:cxn modelId="{048BF51B-45BB-494A-AA41-9982A93DD3C1}" type="presOf" srcId="{F9865E24-FEA9-4065-8FEA-A08FB9C1E605}" destId="{9B0130D4-CEF5-4AB4-B927-23605DDCE381}" srcOrd="0" destOrd="0" presId="urn:microsoft.com/office/officeart/2005/8/layout/hierarchy1"/>
    <dgm:cxn modelId="{BBA1BF54-5622-4D6F-A4C3-A712B34DC826}" srcId="{DA0C9661-EF9E-4AE9-A544-E3CC19A1D5B4}" destId="{FB076F4E-7526-4ED8-A031-34AE47FD3689}" srcOrd="1" destOrd="0" parTransId="{F9865E24-FEA9-4065-8FEA-A08FB9C1E605}" sibTransId="{2B68DB4E-9E70-4C26-AB05-9869B9505FA0}"/>
    <dgm:cxn modelId="{D0F34D8C-ECFD-43D1-88F8-5FF6CF66BF2A}" type="presOf" srcId="{5C5EF6E1-4483-4FAF-A94C-CA4F2095F4E3}" destId="{B0E79D0F-015F-47CB-8552-A415C3F742B5}" srcOrd="0" destOrd="0" presId="urn:microsoft.com/office/officeart/2005/8/layout/hierarchy1"/>
    <dgm:cxn modelId="{1283EC9C-8D20-447E-86DB-66184ADE0D65}" srcId="{2680D5D3-58F3-46E8-AA21-96569B550D80}" destId="{0D35C497-F56A-410B-AAF6-048410C3EC06}" srcOrd="1" destOrd="0" parTransId="{21310B2C-C4D1-44D3-A3BB-98373E1AB7F8}" sibTransId="{D089D95B-3897-4A71-B4CB-D65E3F52ACAB}"/>
    <dgm:cxn modelId="{A18C4485-2039-4DCA-855E-B48F11246E07}" srcId="{FB076F4E-7526-4ED8-A031-34AE47FD3689}" destId="{5C43193A-A0AA-4A5F-9F74-6EAD2B52D943}" srcOrd="1" destOrd="0" parTransId="{3A200516-461E-4693-9B19-D12786ADDAD8}" sibTransId="{3F9D54A0-D2F4-4CB4-983F-580F9942EB5E}"/>
    <dgm:cxn modelId="{9607371B-1FB8-4600-A33E-7E63F316DFEF}" type="presOf" srcId="{4ADA9822-DF36-486D-9BDC-7E57BE9E60B7}" destId="{66ACB9FF-D11D-4BF7-AF7D-5693915CCED3}" srcOrd="0" destOrd="0" presId="urn:microsoft.com/office/officeart/2005/8/layout/hierarchy1"/>
    <dgm:cxn modelId="{4C4529B4-846C-4231-9EB5-C2C20E8EE7A4}" type="presOf" srcId="{F1061778-B923-4E02-B1A4-0D28BB28299E}" destId="{72BF514E-75E1-449C-9984-CF017D91A42B}" srcOrd="0" destOrd="0" presId="urn:microsoft.com/office/officeart/2005/8/layout/hierarchy1"/>
    <dgm:cxn modelId="{C474B770-8389-4E6A-9C09-D1D545CB4D8E}" type="presOf" srcId="{E25C1546-13DE-4B95-BAA4-030E7CB8515A}" destId="{360BD631-37F3-43D2-81F6-DD7CD3D9D9DA}" srcOrd="0" destOrd="0" presId="urn:microsoft.com/office/officeart/2005/8/layout/hierarchy1"/>
    <dgm:cxn modelId="{A7CDB1DD-AC9C-4B9F-BBB6-2542182F1BC3}" type="presOf" srcId="{FB076F4E-7526-4ED8-A031-34AE47FD3689}" destId="{88D80FE9-B952-4261-B2C8-889BCCFE2A40}" srcOrd="0" destOrd="0" presId="urn:microsoft.com/office/officeart/2005/8/layout/hierarchy1"/>
    <dgm:cxn modelId="{B64599AA-F6D0-40A7-9F0E-56A049CECE02}" type="presOf" srcId="{2680D5D3-58F3-46E8-AA21-96569B550D80}" destId="{C52D9FAF-765A-406B-9F1E-2995F794DA98}" srcOrd="0" destOrd="0" presId="urn:microsoft.com/office/officeart/2005/8/layout/hierarchy1"/>
    <dgm:cxn modelId="{9EA686A9-1013-4A54-9FB4-50DBF0F836CF}" type="presOf" srcId="{1D1D559F-8EBF-4225-8D65-56B88769A83D}" destId="{F7EACEA6-89BE-47FA-A9CC-768D0B2B11DE}" srcOrd="0" destOrd="0" presId="urn:microsoft.com/office/officeart/2005/8/layout/hierarchy1"/>
    <dgm:cxn modelId="{38FBB6A3-59CB-4CE1-B1C9-EE17CCE6359A}" type="presOf" srcId="{755AF629-E8ED-4C69-90F8-9223F517D160}" destId="{770826BC-6A1D-4F18-80CD-A761FBCFD008}" srcOrd="0" destOrd="0" presId="urn:microsoft.com/office/officeart/2005/8/layout/hierarchy1"/>
    <dgm:cxn modelId="{9FA7EDFE-682D-4A29-82EF-9E3DA73B12AC}" srcId="{4ADA9822-DF36-486D-9BDC-7E57BE9E60B7}" destId="{5B60113E-E9C4-4F82-8EAE-4ED23C97F419}" srcOrd="1" destOrd="0" parTransId="{1D1D559F-8EBF-4225-8D65-56B88769A83D}" sibTransId="{450E10F6-204E-486F-8F9C-9CA49A74EB70}"/>
    <dgm:cxn modelId="{E339792E-D551-4E9A-9886-0CA855AF3380}" type="presOf" srcId="{3A200516-461E-4693-9B19-D12786ADDAD8}" destId="{DFEBDB27-C031-465D-800D-90E41A2AB135}" srcOrd="0" destOrd="0" presId="urn:microsoft.com/office/officeart/2005/8/layout/hierarchy1"/>
    <dgm:cxn modelId="{A4571DE6-40DA-4ADF-BCDE-F5A7A3C81005}" type="presOf" srcId="{DA0C9661-EF9E-4AE9-A544-E3CC19A1D5B4}" destId="{C34AA83A-3ED9-4D4E-91BA-55D8365BAD3D}" srcOrd="0" destOrd="0" presId="urn:microsoft.com/office/officeart/2005/8/layout/hierarchy1"/>
    <dgm:cxn modelId="{90A81DBC-3DFD-448B-BE11-2330842ABC60}" type="presOf" srcId="{1C789C0E-E07B-428C-8105-253581B45F52}" destId="{A084E387-6DA5-4155-8534-66A972EA258E}" srcOrd="0" destOrd="0" presId="urn:microsoft.com/office/officeart/2005/8/layout/hierarchy1"/>
    <dgm:cxn modelId="{C455F14C-552E-435C-A118-8405CEC2213E}" srcId="{FB076F4E-7526-4ED8-A031-34AE47FD3689}" destId="{F1061778-B923-4E02-B1A4-0D28BB28299E}" srcOrd="0" destOrd="0" parTransId="{E1197C5A-8752-4A03-BE8A-FA07511190F8}" sibTransId="{39429F6D-1C60-4111-A7B5-858E1C2C5AE5}"/>
    <dgm:cxn modelId="{FDB00C1B-F5C7-4724-9795-0F9D49327B87}" type="presOf" srcId="{21310B2C-C4D1-44D3-A3BB-98373E1AB7F8}" destId="{F9BB7AAD-3C6F-4B4B-867D-7DBE089A9FF8}" srcOrd="0" destOrd="0" presId="urn:microsoft.com/office/officeart/2005/8/layout/hierarchy1"/>
    <dgm:cxn modelId="{F798CCEA-0A17-4824-A9D8-1517FB7DC456}" type="presOf" srcId="{E1197C5A-8752-4A03-BE8A-FA07511190F8}" destId="{FD6DABC2-B526-4423-8779-66888A3DFF1C}" srcOrd="0" destOrd="0" presId="urn:microsoft.com/office/officeart/2005/8/layout/hierarchy1"/>
    <dgm:cxn modelId="{5F58925C-C084-46D6-9574-DB0FAE67DDC4}" type="presOf" srcId="{7A88084C-4CF9-49DD-9766-935882FE47A6}" destId="{9040DB03-467F-456C-A8A0-35C6B3B701EB}" srcOrd="0" destOrd="0" presId="urn:microsoft.com/office/officeart/2005/8/layout/hierarchy1"/>
    <dgm:cxn modelId="{CA0C75AE-AC03-4379-ABE0-FA599B6EC169}" type="presOf" srcId="{38535B05-DF34-4138-A244-125B2EE7AD8B}" destId="{CB3AFB6B-13DC-459A-AD97-12C020713BBB}" srcOrd="0" destOrd="0" presId="urn:microsoft.com/office/officeart/2005/8/layout/hierarchy1"/>
    <dgm:cxn modelId="{53A28AD7-6020-42C5-BB13-E2643932183C}" srcId="{DA0C9661-EF9E-4AE9-A544-E3CC19A1D5B4}" destId="{2680D5D3-58F3-46E8-AA21-96569B550D80}" srcOrd="2" destOrd="0" parTransId="{5C5EF6E1-4483-4FAF-A94C-CA4F2095F4E3}" sibTransId="{1682C6A8-0818-4E20-AD36-30454BA0C757}"/>
    <dgm:cxn modelId="{76C2C299-2E63-4ECD-8E27-1DAD14EB77C3}" type="presOf" srcId="{5C43193A-A0AA-4A5F-9F74-6EAD2B52D943}" destId="{6AC6D914-C1CA-40A5-836D-6785E9736FC2}" srcOrd="0" destOrd="0" presId="urn:microsoft.com/office/officeart/2005/8/layout/hierarchy1"/>
    <dgm:cxn modelId="{38514078-50EC-4FD4-ADEB-6159ECE1AB2E}" srcId="{4ADA9822-DF36-486D-9BDC-7E57BE9E60B7}" destId="{755AF629-E8ED-4C69-90F8-9223F517D160}" srcOrd="0" destOrd="0" parTransId="{7A88084C-4CF9-49DD-9766-935882FE47A6}" sibTransId="{23876002-55CD-42A7-AA7D-09FAC3C30D2B}"/>
    <dgm:cxn modelId="{D022814A-D017-4261-9B85-1131B2B25A0D}" srcId="{DA0C9661-EF9E-4AE9-A544-E3CC19A1D5B4}" destId="{4ADA9822-DF36-486D-9BDC-7E57BE9E60B7}" srcOrd="0" destOrd="0" parTransId="{E25C1546-13DE-4B95-BAA4-030E7CB8515A}" sibTransId="{6CDEB144-3CB4-488C-B064-EFF37DD16A2F}"/>
    <dgm:cxn modelId="{045142A4-A735-43DA-B17E-C800FE03B7AE}" srcId="{2680D5D3-58F3-46E8-AA21-96569B550D80}" destId="{1C789C0E-E07B-428C-8105-253581B45F52}" srcOrd="0" destOrd="0" parTransId="{38535B05-DF34-4138-A244-125B2EE7AD8B}" sibTransId="{C19ED03E-B234-4277-92AC-6B94EBD0B661}"/>
    <dgm:cxn modelId="{233D7DEB-59BA-41C3-BE8E-7EC6D55A1085}" type="presOf" srcId="{5B60113E-E9C4-4F82-8EAE-4ED23C97F419}" destId="{D9258821-3AC6-4EA9-AECF-B2963571CFCE}" srcOrd="0" destOrd="0" presId="urn:microsoft.com/office/officeart/2005/8/layout/hierarchy1"/>
    <dgm:cxn modelId="{9F2073A0-B995-4EA8-B84D-C69920E5C455}" type="presOf" srcId="{0D35C497-F56A-410B-AAF6-048410C3EC06}" destId="{C8E4F6BC-61B9-4525-A6AA-6A48B2328A81}" srcOrd="0" destOrd="0" presId="urn:microsoft.com/office/officeart/2005/8/layout/hierarchy1"/>
    <dgm:cxn modelId="{F2599064-5F26-476A-B736-AD022ACC2504}" srcId="{CA95FAA0-8CCD-43FF-AFCC-A402B5A9B907}" destId="{DA0C9661-EF9E-4AE9-A544-E3CC19A1D5B4}" srcOrd="0" destOrd="0" parTransId="{889C95D8-ED91-4CC4-AA04-5CAD720B34A6}" sibTransId="{05BE24AA-A382-4364-B206-9E689F60750C}"/>
    <dgm:cxn modelId="{ECEF576D-6BE9-4500-BD78-FBDE0F672E61}" type="presOf" srcId="{CA95FAA0-8CCD-43FF-AFCC-A402B5A9B907}" destId="{CEAABF2D-3E80-47C9-9D5A-B4384F584AE7}" srcOrd="0" destOrd="0" presId="urn:microsoft.com/office/officeart/2005/8/layout/hierarchy1"/>
    <dgm:cxn modelId="{40963F97-F23F-46C1-890E-5DC0E1DEAE68}" type="presParOf" srcId="{CEAABF2D-3E80-47C9-9D5A-B4384F584AE7}" destId="{11D93D24-191A-442D-A1AD-983EC1719FFE}" srcOrd="0" destOrd="0" presId="urn:microsoft.com/office/officeart/2005/8/layout/hierarchy1"/>
    <dgm:cxn modelId="{8072A0CC-D34D-462A-98EB-720AC6147760}" type="presParOf" srcId="{11D93D24-191A-442D-A1AD-983EC1719FFE}" destId="{1D180211-C806-4521-B90A-2D6176A0CAE4}" srcOrd="0" destOrd="0" presId="urn:microsoft.com/office/officeart/2005/8/layout/hierarchy1"/>
    <dgm:cxn modelId="{20612023-0C51-4AA2-8203-4CDCE87D683B}" type="presParOf" srcId="{1D180211-C806-4521-B90A-2D6176A0CAE4}" destId="{6305AE87-6304-4987-B9B5-6087AC61E22A}" srcOrd="0" destOrd="0" presId="urn:microsoft.com/office/officeart/2005/8/layout/hierarchy1"/>
    <dgm:cxn modelId="{1E686FFB-CA4E-4CAB-B62D-22EF15AC45E1}" type="presParOf" srcId="{1D180211-C806-4521-B90A-2D6176A0CAE4}" destId="{C34AA83A-3ED9-4D4E-91BA-55D8365BAD3D}" srcOrd="1" destOrd="0" presId="urn:microsoft.com/office/officeart/2005/8/layout/hierarchy1"/>
    <dgm:cxn modelId="{C24F7BFC-1BD1-4FE6-AF00-B9A53635CD4E}" type="presParOf" srcId="{11D93D24-191A-442D-A1AD-983EC1719FFE}" destId="{86BF7DDA-70A4-4E5E-8BB6-1448D4A3375F}" srcOrd="1" destOrd="0" presId="urn:microsoft.com/office/officeart/2005/8/layout/hierarchy1"/>
    <dgm:cxn modelId="{87804787-4C8D-4691-9C9A-AD35A5D2DBD8}" type="presParOf" srcId="{86BF7DDA-70A4-4E5E-8BB6-1448D4A3375F}" destId="{360BD631-37F3-43D2-81F6-DD7CD3D9D9DA}" srcOrd="0" destOrd="0" presId="urn:microsoft.com/office/officeart/2005/8/layout/hierarchy1"/>
    <dgm:cxn modelId="{C0EBAAA3-1675-4782-95CA-32D6987DF894}" type="presParOf" srcId="{86BF7DDA-70A4-4E5E-8BB6-1448D4A3375F}" destId="{3EABF953-2291-4525-8A7B-F19325B288F4}" srcOrd="1" destOrd="0" presId="urn:microsoft.com/office/officeart/2005/8/layout/hierarchy1"/>
    <dgm:cxn modelId="{10095BD2-786D-4022-AC4E-0C76E417101C}" type="presParOf" srcId="{3EABF953-2291-4525-8A7B-F19325B288F4}" destId="{B798D905-1CD7-46F2-A3CF-6D256EC87887}" srcOrd="0" destOrd="0" presId="urn:microsoft.com/office/officeart/2005/8/layout/hierarchy1"/>
    <dgm:cxn modelId="{082E237D-3DA9-4A50-B47F-8397E43B29EC}" type="presParOf" srcId="{B798D905-1CD7-46F2-A3CF-6D256EC87887}" destId="{D3CB13D8-551D-4EBA-AF0D-6C13A1260CA8}" srcOrd="0" destOrd="0" presId="urn:microsoft.com/office/officeart/2005/8/layout/hierarchy1"/>
    <dgm:cxn modelId="{DF7C3A60-17A7-496E-8FE1-0132563866CC}" type="presParOf" srcId="{B798D905-1CD7-46F2-A3CF-6D256EC87887}" destId="{66ACB9FF-D11D-4BF7-AF7D-5693915CCED3}" srcOrd="1" destOrd="0" presId="urn:microsoft.com/office/officeart/2005/8/layout/hierarchy1"/>
    <dgm:cxn modelId="{02ED9BAB-F821-4E09-BA06-B766F60C90BC}" type="presParOf" srcId="{3EABF953-2291-4525-8A7B-F19325B288F4}" destId="{28BE04E5-D43A-4721-AFCA-82B13B5A15A6}" srcOrd="1" destOrd="0" presId="urn:microsoft.com/office/officeart/2005/8/layout/hierarchy1"/>
    <dgm:cxn modelId="{142141E3-23D9-4104-B385-428CA1236FBF}" type="presParOf" srcId="{28BE04E5-D43A-4721-AFCA-82B13B5A15A6}" destId="{9040DB03-467F-456C-A8A0-35C6B3B701EB}" srcOrd="0" destOrd="0" presId="urn:microsoft.com/office/officeart/2005/8/layout/hierarchy1"/>
    <dgm:cxn modelId="{6078A38D-0787-48AD-831D-C23CBB2D277A}" type="presParOf" srcId="{28BE04E5-D43A-4721-AFCA-82B13B5A15A6}" destId="{B6A4155F-5942-4061-B138-F177A8ABF3D3}" srcOrd="1" destOrd="0" presId="urn:microsoft.com/office/officeart/2005/8/layout/hierarchy1"/>
    <dgm:cxn modelId="{AB73CADF-1017-48EB-B90D-351D361F6EFA}" type="presParOf" srcId="{B6A4155F-5942-4061-B138-F177A8ABF3D3}" destId="{5DBB9AE7-708C-4F28-9F89-4E20029F743B}" srcOrd="0" destOrd="0" presId="urn:microsoft.com/office/officeart/2005/8/layout/hierarchy1"/>
    <dgm:cxn modelId="{10BE333C-F6AF-4B94-B492-59544E4276AF}" type="presParOf" srcId="{5DBB9AE7-708C-4F28-9F89-4E20029F743B}" destId="{C2AA7013-B115-4051-B8FA-362CED9D33EA}" srcOrd="0" destOrd="0" presId="urn:microsoft.com/office/officeart/2005/8/layout/hierarchy1"/>
    <dgm:cxn modelId="{A6F31528-7C25-46CB-8AB9-3D635F7A0962}" type="presParOf" srcId="{5DBB9AE7-708C-4F28-9F89-4E20029F743B}" destId="{770826BC-6A1D-4F18-80CD-A761FBCFD008}" srcOrd="1" destOrd="0" presId="urn:microsoft.com/office/officeart/2005/8/layout/hierarchy1"/>
    <dgm:cxn modelId="{C00BF299-9B0E-462E-A774-5FC7544DD0D3}" type="presParOf" srcId="{B6A4155F-5942-4061-B138-F177A8ABF3D3}" destId="{DDFD23FB-2DA0-4B74-8EF5-B77647B782CA}" srcOrd="1" destOrd="0" presId="urn:microsoft.com/office/officeart/2005/8/layout/hierarchy1"/>
    <dgm:cxn modelId="{979DE58A-C834-4EA1-A348-BCD44425323A}" type="presParOf" srcId="{28BE04E5-D43A-4721-AFCA-82B13B5A15A6}" destId="{F7EACEA6-89BE-47FA-A9CC-768D0B2B11DE}" srcOrd="2" destOrd="0" presId="urn:microsoft.com/office/officeart/2005/8/layout/hierarchy1"/>
    <dgm:cxn modelId="{15D57E38-D691-4D25-908E-7F4D7F288F15}" type="presParOf" srcId="{28BE04E5-D43A-4721-AFCA-82B13B5A15A6}" destId="{E0463243-7C60-44EF-884F-6FA6091497FE}" srcOrd="3" destOrd="0" presId="urn:microsoft.com/office/officeart/2005/8/layout/hierarchy1"/>
    <dgm:cxn modelId="{331E207D-A7DC-443B-8446-D1B3BE82CB54}" type="presParOf" srcId="{E0463243-7C60-44EF-884F-6FA6091497FE}" destId="{989D712D-5D91-413B-BD1B-78EAE6935BF5}" srcOrd="0" destOrd="0" presId="urn:microsoft.com/office/officeart/2005/8/layout/hierarchy1"/>
    <dgm:cxn modelId="{25D91972-3F71-4848-83E9-64644FC78A58}" type="presParOf" srcId="{989D712D-5D91-413B-BD1B-78EAE6935BF5}" destId="{7336BF3C-7A90-4F14-9135-58478249E80B}" srcOrd="0" destOrd="0" presId="urn:microsoft.com/office/officeart/2005/8/layout/hierarchy1"/>
    <dgm:cxn modelId="{29E80379-84F1-4CEF-8BC7-D30341617356}" type="presParOf" srcId="{989D712D-5D91-413B-BD1B-78EAE6935BF5}" destId="{D9258821-3AC6-4EA9-AECF-B2963571CFCE}" srcOrd="1" destOrd="0" presId="urn:microsoft.com/office/officeart/2005/8/layout/hierarchy1"/>
    <dgm:cxn modelId="{FFB25B91-CC4C-4865-B7C3-274218555576}" type="presParOf" srcId="{E0463243-7C60-44EF-884F-6FA6091497FE}" destId="{5C6EF7F6-131B-4CDA-9E72-11A6353BE968}" srcOrd="1" destOrd="0" presId="urn:microsoft.com/office/officeart/2005/8/layout/hierarchy1"/>
    <dgm:cxn modelId="{D2188D73-3033-42C6-8FD9-CFF1CE5E292F}" type="presParOf" srcId="{86BF7DDA-70A4-4E5E-8BB6-1448D4A3375F}" destId="{9B0130D4-CEF5-4AB4-B927-23605DDCE381}" srcOrd="2" destOrd="0" presId="urn:microsoft.com/office/officeart/2005/8/layout/hierarchy1"/>
    <dgm:cxn modelId="{F66F4DA6-8DFB-44F8-8AE1-EAB3A7B5EB62}" type="presParOf" srcId="{86BF7DDA-70A4-4E5E-8BB6-1448D4A3375F}" destId="{4EF2A3BD-8114-4C7E-920F-901C2480A184}" srcOrd="3" destOrd="0" presId="urn:microsoft.com/office/officeart/2005/8/layout/hierarchy1"/>
    <dgm:cxn modelId="{0B04CEF8-B0A7-48E3-9E0F-B64E1CFB3E74}" type="presParOf" srcId="{4EF2A3BD-8114-4C7E-920F-901C2480A184}" destId="{48196150-F099-4B0D-8862-333203A8E3A3}" srcOrd="0" destOrd="0" presId="urn:microsoft.com/office/officeart/2005/8/layout/hierarchy1"/>
    <dgm:cxn modelId="{C18D7257-136E-45FB-BD73-BE83DDCA328C}" type="presParOf" srcId="{48196150-F099-4B0D-8862-333203A8E3A3}" destId="{4A8756A4-6796-4B1C-8096-152803DE5A8E}" srcOrd="0" destOrd="0" presId="urn:microsoft.com/office/officeart/2005/8/layout/hierarchy1"/>
    <dgm:cxn modelId="{2E421906-5037-483F-B38B-DCD92BCB522A}" type="presParOf" srcId="{48196150-F099-4B0D-8862-333203A8E3A3}" destId="{88D80FE9-B952-4261-B2C8-889BCCFE2A40}" srcOrd="1" destOrd="0" presId="urn:microsoft.com/office/officeart/2005/8/layout/hierarchy1"/>
    <dgm:cxn modelId="{FCF8B3E0-6810-414D-8304-FF4D47956D8A}" type="presParOf" srcId="{4EF2A3BD-8114-4C7E-920F-901C2480A184}" destId="{5AEBE3D9-DC1B-40A2-9067-0FB1DF55B8CE}" srcOrd="1" destOrd="0" presId="urn:microsoft.com/office/officeart/2005/8/layout/hierarchy1"/>
    <dgm:cxn modelId="{E0BA5EA3-3298-449F-BC5F-14BA86588D56}" type="presParOf" srcId="{5AEBE3D9-DC1B-40A2-9067-0FB1DF55B8CE}" destId="{FD6DABC2-B526-4423-8779-66888A3DFF1C}" srcOrd="0" destOrd="0" presId="urn:microsoft.com/office/officeart/2005/8/layout/hierarchy1"/>
    <dgm:cxn modelId="{901E0705-B6D4-48E5-9A3C-2C06E090607A}" type="presParOf" srcId="{5AEBE3D9-DC1B-40A2-9067-0FB1DF55B8CE}" destId="{D1698AAB-2DD2-48AD-A2BD-5BB35DFCD69A}" srcOrd="1" destOrd="0" presId="urn:microsoft.com/office/officeart/2005/8/layout/hierarchy1"/>
    <dgm:cxn modelId="{8F2CD2A8-DFE0-4DD1-BF2C-F670864AA97E}" type="presParOf" srcId="{D1698AAB-2DD2-48AD-A2BD-5BB35DFCD69A}" destId="{243BAE93-40E7-45AA-B0B7-20CF10199008}" srcOrd="0" destOrd="0" presId="urn:microsoft.com/office/officeart/2005/8/layout/hierarchy1"/>
    <dgm:cxn modelId="{036F361D-7187-434B-BFA0-C2EFC562DACD}" type="presParOf" srcId="{243BAE93-40E7-45AA-B0B7-20CF10199008}" destId="{71AFCB9F-A31F-4700-8BFA-D5CEA89F5A49}" srcOrd="0" destOrd="0" presId="urn:microsoft.com/office/officeart/2005/8/layout/hierarchy1"/>
    <dgm:cxn modelId="{C5EBAF8F-BC66-49BB-AEAF-EF4D9693849D}" type="presParOf" srcId="{243BAE93-40E7-45AA-B0B7-20CF10199008}" destId="{72BF514E-75E1-449C-9984-CF017D91A42B}" srcOrd="1" destOrd="0" presId="urn:microsoft.com/office/officeart/2005/8/layout/hierarchy1"/>
    <dgm:cxn modelId="{D051B97B-92EF-43DD-B98C-466C5FDC5B16}" type="presParOf" srcId="{D1698AAB-2DD2-48AD-A2BD-5BB35DFCD69A}" destId="{0EF1B66C-BB5C-48EA-B731-A5A5BCEAC42A}" srcOrd="1" destOrd="0" presId="urn:microsoft.com/office/officeart/2005/8/layout/hierarchy1"/>
    <dgm:cxn modelId="{190AEAF4-2D42-42E0-9E54-5C99898E05AB}" type="presParOf" srcId="{5AEBE3D9-DC1B-40A2-9067-0FB1DF55B8CE}" destId="{DFEBDB27-C031-465D-800D-90E41A2AB135}" srcOrd="2" destOrd="0" presId="urn:microsoft.com/office/officeart/2005/8/layout/hierarchy1"/>
    <dgm:cxn modelId="{24055964-5C8F-47E5-8FF6-E959AB04AD19}" type="presParOf" srcId="{5AEBE3D9-DC1B-40A2-9067-0FB1DF55B8CE}" destId="{4391B51B-0FCE-4F87-A242-B1E70BC08FC9}" srcOrd="3" destOrd="0" presId="urn:microsoft.com/office/officeart/2005/8/layout/hierarchy1"/>
    <dgm:cxn modelId="{9108513F-8D6D-4F97-B7A2-D7FD91A563BD}" type="presParOf" srcId="{4391B51B-0FCE-4F87-A242-B1E70BC08FC9}" destId="{1B6FFBD9-555B-46F6-BDF0-45FADE8DDC8C}" srcOrd="0" destOrd="0" presId="urn:microsoft.com/office/officeart/2005/8/layout/hierarchy1"/>
    <dgm:cxn modelId="{3BA0DD7C-0BA7-45CB-ACA8-6DC7101EDBAB}" type="presParOf" srcId="{1B6FFBD9-555B-46F6-BDF0-45FADE8DDC8C}" destId="{A828794F-B411-44D9-AF96-1ED9BE23CE3C}" srcOrd="0" destOrd="0" presId="urn:microsoft.com/office/officeart/2005/8/layout/hierarchy1"/>
    <dgm:cxn modelId="{A5BFD6F3-0A32-43F8-8F51-047E5503FD31}" type="presParOf" srcId="{1B6FFBD9-555B-46F6-BDF0-45FADE8DDC8C}" destId="{6AC6D914-C1CA-40A5-836D-6785E9736FC2}" srcOrd="1" destOrd="0" presId="urn:microsoft.com/office/officeart/2005/8/layout/hierarchy1"/>
    <dgm:cxn modelId="{FE80D151-90A5-48BA-BB2C-93779DC3E345}" type="presParOf" srcId="{4391B51B-0FCE-4F87-A242-B1E70BC08FC9}" destId="{42F6D159-C999-4A64-AC53-F445F28809E5}" srcOrd="1" destOrd="0" presId="urn:microsoft.com/office/officeart/2005/8/layout/hierarchy1"/>
    <dgm:cxn modelId="{0F1CA8E4-AE47-4EA5-B912-0D7017B3854C}" type="presParOf" srcId="{86BF7DDA-70A4-4E5E-8BB6-1448D4A3375F}" destId="{B0E79D0F-015F-47CB-8552-A415C3F742B5}" srcOrd="4" destOrd="0" presId="urn:microsoft.com/office/officeart/2005/8/layout/hierarchy1"/>
    <dgm:cxn modelId="{452B3C21-3EA1-4CF0-92C3-FE9868BE36B5}" type="presParOf" srcId="{86BF7DDA-70A4-4E5E-8BB6-1448D4A3375F}" destId="{ED67F186-C9FB-4DA2-92EB-FDB2A5ACC656}" srcOrd="5" destOrd="0" presId="urn:microsoft.com/office/officeart/2005/8/layout/hierarchy1"/>
    <dgm:cxn modelId="{EC8ACF28-20E7-4C87-AAB0-8A397BED46B3}" type="presParOf" srcId="{ED67F186-C9FB-4DA2-92EB-FDB2A5ACC656}" destId="{B423FCBA-6AAB-45C7-8D71-220ADC5C2613}" srcOrd="0" destOrd="0" presId="urn:microsoft.com/office/officeart/2005/8/layout/hierarchy1"/>
    <dgm:cxn modelId="{94A066D6-A464-4709-A9E3-C2F4B79D0800}" type="presParOf" srcId="{B423FCBA-6AAB-45C7-8D71-220ADC5C2613}" destId="{45757398-3C05-4010-A074-9E11D89C6CF3}" srcOrd="0" destOrd="0" presId="urn:microsoft.com/office/officeart/2005/8/layout/hierarchy1"/>
    <dgm:cxn modelId="{F355218E-CA1F-4B78-8DD1-A584BC2134D6}" type="presParOf" srcId="{B423FCBA-6AAB-45C7-8D71-220ADC5C2613}" destId="{C52D9FAF-765A-406B-9F1E-2995F794DA98}" srcOrd="1" destOrd="0" presId="urn:microsoft.com/office/officeart/2005/8/layout/hierarchy1"/>
    <dgm:cxn modelId="{A4A4EA60-2D36-43C0-9E05-03167548E00E}" type="presParOf" srcId="{ED67F186-C9FB-4DA2-92EB-FDB2A5ACC656}" destId="{4F3ED83E-B2B8-4371-8DCA-999673386BC4}" srcOrd="1" destOrd="0" presId="urn:microsoft.com/office/officeart/2005/8/layout/hierarchy1"/>
    <dgm:cxn modelId="{065E2A69-3C2D-4EE8-B530-8555485B4C48}" type="presParOf" srcId="{4F3ED83E-B2B8-4371-8DCA-999673386BC4}" destId="{CB3AFB6B-13DC-459A-AD97-12C020713BBB}" srcOrd="0" destOrd="0" presId="urn:microsoft.com/office/officeart/2005/8/layout/hierarchy1"/>
    <dgm:cxn modelId="{CD7E47B8-9B3C-4E18-A86D-F6AEA4EBAB89}" type="presParOf" srcId="{4F3ED83E-B2B8-4371-8DCA-999673386BC4}" destId="{C9307CAC-C2C7-4D99-A9BE-C2619659CF63}" srcOrd="1" destOrd="0" presId="urn:microsoft.com/office/officeart/2005/8/layout/hierarchy1"/>
    <dgm:cxn modelId="{96A046A5-1DA5-4725-BE5A-55D06F891104}" type="presParOf" srcId="{C9307CAC-C2C7-4D99-A9BE-C2619659CF63}" destId="{2FEB4594-B04E-466A-8ABB-D527D31D1CFC}" srcOrd="0" destOrd="0" presId="urn:microsoft.com/office/officeart/2005/8/layout/hierarchy1"/>
    <dgm:cxn modelId="{99FE0BE5-3732-411C-92EF-4E16CB631377}" type="presParOf" srcId="{2FEB4594-B04E-466A-8ABB-D527D31D1CFC}" destId="{C373B81F-1988-4D42-85B5-56FCF51FA251}" srcOrd="0" destOrd="0" presId="urn:microsoft.com/office/officeart/2005/8/layout/hierarchy1"/>
    <dgm:cxn modelId="{909E66CF-8269-4E82-A148-B5C0FEA3C7D0}" type="presParOf" srcId="{2FEB4594-B04E-466A-8ABB-D527D31D1CFC}" destId="{A084E387-6DA5-4155-8534-66A972EA258E}" srcOrd="1" destOrd="0" presId="urn:microsoft.com/office/officeart/2005/8/layout/hierarchy1"/>
    <dgm:cxn modelId="{F580E6FA-C6DB-464B-AA21-3E5A65A42292}" type="presParOf" srcId="{C9307CAC-C2C7-4D99-A9BE-C2619659CF63}" destId="{0B80C3BD-EA19-4EEA-952A-F2CDC41E46CF}" srcOrd="1" destOrd="0" presId="urn:microsoft.com/office/officeart/2005/8/layout/hierarchy1"/>
    <dgm:cxn modelId="{B248954F-689C-4E8F-8866-8D2A7789CC0F}" type="presParOf" srcId="{4F3ED83E-B2B8-4371-8DCA-999673386BC4}" destId="{F9BB7AAD-3C6F-4B4B-867D-7DBE089A9FF8}" srcOrd="2" destOrd="0" presId="urn:microsoft.com/office/officeart/2005/8/layout/hierarchy1"/>
    <dgm:cxn modelId="{88ADF2D9-9453-4603-9897-192D7BCBEEA6}" type="presParOf" srcId="{4F3ED83E-B2B8-4371-8DCA-999673386BC4}" destId="{37F7E9DD-0AF9-41CE-BB80-732B1EA9A3D4}" srcOrd="3" destOrd="0" presId="urn:microsoft.com/office/officeart/2005/8/layout/hierarchy1"/>
    <dgm:cxn modelId="{B12F32E7-0222-4608-B3CF-C3B23CED412A}" type="presParOf" srcId="{37F7E9DD-0AF9-41CE-BB80-732B1EA9A3D4}" destId="{B45CC351-A4E1-488B-93BF-6F42105292C9}" srcOrd="0" destOrd="0" presId="urn:microsoft.com/office/officeart/2005/8/layout/hierarchy1"/>
    <dgm:cxn modelId="{83363874-8D72-4585-8D65-FEF10F645C5D}" type="presParOf" srcId="{B45CC351-A4E1-488B-93BF-6F42105292C9}" destId="{3D6A42DF-0E1F-4745-BA2C-2805B73CE6F7}" srcOrd="0" destOrd="0" presId="urn:microsoft.com/office/officeart/2005/8/layout/hierarchy1"/>
    <dgm:cxn modelId="{7C2C33AC-4C48-4E26-ACEF-6421E3688E4B}" type="presParOf" srcId="{B45CC351-A4E1-488B-93BF-6F42105292C9}" destId="{C8E4F6BC-61B9-4525-A6AA-6A48B2328A81}" srcOrd="1" destOrd="0" presId="urn:microsoft.com/office/officeart/2005/8/layout/hierarchy1"/>
    <dgm:cxn modelId="{D096697D-41A5-44AE-B5B9-C6C7733949D9}" type="presParOf" srcId="{37F7E9DD-0AF9-41CE-BB80-732B1EA9A3D4}" destId="{A40D72A5-0A7A-44D4-A1F9-9871FE3EE6D0}" srcOrd="1" destOrd="0" presId="urn:microsoft.com/office/officeart/2005/8/layout/hierarchy1"/>
  </dgm:cxnLst>
  <dgm:bg>
    <a:effectLst>
      <a:outerShdw blurRad="50800" dist="50800" dir="5400000" algn="ctr" rotWithShape="0">
        <a:srgbClr val="29A9E1"/>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B7AAD-3C6F-4B4B-867D-7DBE089A9FF8}">
      <dsp:nvSpPr>
        <dsp:cNvPr id="0" name=""/>
        <dsp:cNvSpPr/>
      </dsp:nvSpPr>
      <dsp:spPr>
        <a:xfrm>
          <a:off x="6968859" y="2262862"/>
          <a:ext cx="709686" cy="337746"/>
        </a:xfrm>
        <a:custGeom>
          <a:avLst/>
          <a:gdLst/>
          <a:ahLst/>
          <a:cxnLst/>
          <a:rect l="0" t="0" r="0" b="0"/>
          <a:pathLst>
            <a:path>
              <a:moveTo>
                <a:pt x="0" y="0"/>
              </a:moveTo>
              <a:lnTo>
                <a:pt x="0" y="230164"/>
              </a:lnTo>
              <a:lnTo>
                <a:pt x="709686" y="230164"/>
              </a:lnTo>
              <a:lnTo>
                <a:pt x="709686" y="337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3AFB6B-13DC-459A-AD97-12C020713BBB}">
      <dsp:nvSpPr>
        <dsp:cNvPr id="0" name=""/>
        <dsp:cNvSpPr/>
      </dsp:nvSpPr>
      <dsp:spPr>
        <a:xfrm>
          <a:off x="6259172" y="2262862"/>
          <a:ext cx="709686" cy="337746"/>
        </a:xfrm>
        <a:custGeom>
          <a:avLst/>
          <a:gdLst/>
          <a:ahLst/>
          <a:cxnLst/>
          <a:rect l="0" t="0" r="0" b="0"/>
          <a:pathLst>
            <a:path>
              <a:moveTo>
                <a:pt x="709686" y="0"/>
              </a:moveTo>
              <a:lnTo>
                <a:pt x="709686" y="230164"/>
              </a:lnTo>
              <a:lnTo>
                <a:pt x="0" y="230164"/>
              </a:lnTo>
              <a:lnTo>
                <a:pt x="0" y="337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E79D0F-015F-47CB-8552-A415C3F742B5}">
      <dsp:nvSpPr>
        <dsp:cNvPr id="0" name=""/>
        <dsp:cNvSpPr/>
      </dsp:nvSpPr>
      <dsp:spPr>
        <a:xfrm>
          <a:off x="4118786" y="1187686"/>
          <a:ext cx="2850073" cy="337746"/>
        </a:xfrm>
        <a:custGeom>
          <a:avLst/>
          <a:gdLst/>
          <a:ahLst/>
          <a:cxnLst/>
          <a:rect l="0" t="0" r="0" b="0"/>
          <a:pathLst>
            <a:path>
              <a:moveTo>
                <a:pt x="0" y="0"/>
              </a:moveTo>
              <a:lnTo>
                <a:pt x="0" y="230164"/>
              </a:lnTo>
              <a:lnTo>
                <a:pt x="2850073" y="230164"/>
              </a:lnTo>
              <a:lnTo>
                <a:pt x="2850073" y="33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EBDB27-C031-465D-800D-90E41A2AB135}">
      <dsp:nvSpPr>
        <dsp:cNvPr id="0" name=""/>
        <dsp:cNvSpPr/>
      </dsp:nvSpPr>
      <dsp:spPr>
        <a:xfrm>
          <a:off x="4130112" y="2262862"/>
          <a:ext cx="709686" cy="337746"/>
        </a:xfrm>
        <a:custGeom>
          <a:avLst/>
          <a:gdLst/>
          <a:ahLst/>
          <a:cxnLst/>
          <a:rect l="0" t="0" r="0" b="0"/>
          <a:pathLst>
            <a:path>
              <a:moveTo>
                <a:pt x="0" y="0"/>
              </a:moveTo>
              <a:lnTo>
                <a:pt x="0" y="230164"/>
              </a:lnTo>
              <a:lnTo>
                <a:pt x="709686" y="230164"/>
              </a:lnTo>
              <a:lnTo>
                <a:pt x="709686" y="337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6DABC2-B526-4423-8779-66888A3DFF1C}">
      <dsp:nvSpPr>
        <dsp:cNvPr id="0" name=""/>
        <dsp:cNvSpPr/>
      </dsp:nvSpPr>
      <dsp:spPr>
        <a:xfrm>
          <a:off x="3420425" y="2262862"/>
          <a:ext cx="709686" cy="337746"/>
        </a:xfrm>
        <a:custGeom>
          <a:avLst/>
          <a:gdLst/>
          <a:ahLst/>
          <a:cxnLst/>
          <a:rect l="0" t="0" r="0" b="0"/>
          <a:pathLst>
            <a:path>
              <a:moveTo>
                <a:pt x="709686" y="0"/>
              </a:moveTo>
              <a:lnTo>
                <a:pt x="709686" y="230164"/>
              </a:lnTo>
              <a:lnTo>
                <a:pt x="0" y="230164"/>
              </a:lnTo>
              <a:lnTo>
                <a:pt x="0" y="337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0130D4-CEF5-4AB4-B927-23605DDCE381}">
      <dsp:nvSpPr>
        <dsp:cNvPr id="0" name=""/>
        <dsp:cNvSpPr/>
      </dsp:nvSpPr>
      <dsp:spPr>
        <a:xfrm>
          <a:off x="4073066" y="1187686"/>
          <a:ext cx="91440" cy="337746"/>
        </a:xfrm>
        <a:custGeom>
          <a:avLst/>
          <a:gdLst/>
          <a:ahLst/>
          <a:cxnLst/>
          <a:rect l="0" t="0" r="0" b="0"/>
          <a:pathLst>
            <a:path>
              <a:moveTo>
                <a:pt x="45720" y="0"/>
              </a:moveTo>
              <a:lnTo>
                <a:pt x="45720" y="230164"/>
              </a:lnTo>
              <a:lnTo>
                <a:pt x="57045" y="230164"/>
              </a:lnTo>
              <a:lnTo>
                <a:pt x="57045" y="33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EACEA6-89BE-47FA-A9CC-768D0B2B11DE}">
      <dsp:nvSpPr>
        <dsp:cNvPr id="0" name=""/>
        <dsp:cNvSpPr/>
      </dsp:nvSpPr>
      <dsp:spPr>
        <a:xfrm>
          <a:off x="1291364" y="2262862"/>
          <a:ext cx="709686" cy="337746"/>
        </a:xfrm>
        <a:custGeom>
          <a:avLst/>
          <a:gdLst/>
          <a:ahLst/>
          <a:cxnLst/>
          <a:rect l="0" t="0" r="0" b="0"/>
          <a:pathLst>
            <a:path>
              <a:moveTo>
                <a:pt x="0" y="0"/>
              </a:moveTo>
              <a:lnTo>
                <a:pt x="0" y="230164"/>
              </a:lnTo>
              <a:lnTo>
                <a:pt x="709686" y="230164"/>
              </a:lnTo>
              <a:lnTo>
                <a:pt x="709686" y="337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0DB03-467F-456C-A8A0-35C6B3B701EB}">
      <dsp:nvSpPr>
        <dsp:cNvPr id="0" name=""/>
        <dsp:cNvSpPr/>
      </dsp:nvSpPr>
      <dsp:spPr>
        <a:xfrm>
          <a:off x="581677" y="2262862"/>
          <a:ext cx="709686" cy="337746"/>
        </a:xfrm>
        <a:custGeom>
          <a:avLst/>
          <a:gdLst/>
          <a:ahLst/>
          <a:cxnLst/>
          <a:rect l="0" t="0" r="0" b="0"/>
          <a:pathLst>
            <a:path>
              <a:moveTo>
                <a:pt x="709686" y="0"/>
              </a:moveTo>
              <a:lnTo>
                <a:pt x="709686" y="230164"/>
              </a:lnTo>
              <a:lnTo>
                <a:pt x="0" y="230164"/>
              </a:lnTo>
              <a:lnTo>
                <a:pt x="0" y="337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0BD631-37F3-43D2-81F6-DD7CD3D9D9DA}">
      <dsp:nvSpPr>
        <dsp:cNvPr id="0" name=""/>
        <dsp:cNvSpPr/>
      </dsp:nvSpPr>
      <dsp:spPr>
        <a:xfrm>
          <a:off x="1291364" y="1187686"/>
          <a:ext cx="2827422" cy="337746"/>
        </a:xfrm>
        <a:custGeom>
          <a:avLst/>
          <a:gdLst/>
          <a:ahLst/>
          <a:cxnLst/>
          <a:rect l="0" t="0" r="0" b="0"/>
          <a:pathLst>
            <a:path>
              <a:moveTo>
                <a:pt x="2827422" y="0"/>
              </a:moveTo>
              <a:lnTo>
                <a:pt x="2827422" y="230164"/>
              </a:lnTo>
              <a:lnTo>
                <a:pt x="0" y="230164"/>
              </a:lnTo>
              <a:lnTo>
                <a:pt x="0" y="33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5AE87-6304-4987-B9B5-6087AC61E22A}">
      <dsp:nvSpPr>
        <dsp:cNvPr id="0" name=""/>
        <dsp:cNvSpPr/>
      </dsp:nvSpPr>
      <dsp:spPr>
        <a:xfrm>
          <a:off x="3415789" y="450257"/>
          <a:ext cx="1405993" cy="737429"/>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AA83A-3ED9-4D4E-91BA-55D8365BAD3D}">
      <dsp:nvSpPr>
        <dsp:cNvPr id="0" name=""/>
        <dsp:cNvSpPr/>
      </dsp:nvSpPr>
      <dsp:spPr>
        <a:xfrm>
          <a:off x="3544823" y="572839"/>
          <a:ext cx="1405993" cy="737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Parent Group </a:t>
          </a:r>
          <a:r>
            <a:rPr lang="en-US" sz="1200" kern="1200" dirty="0" smtClean="0"/>
            <a:t>– LG70-5, </a:t>
          </a:r>
          <a:r>
            <a:rPr lang="en-US" sz="1200" b="0" i="0" u="none" kern="1200" dirty="0" smtClean="0"/>
            <a:t>Body Measurements</a:t>
          </a:r>
          <a:endParaRPr lang="en-US" sz="1200" kern="1200" dirty="0"/>
        </a:p>
      </dsp:txBody>
      <dsp:txXfrm>
        <a:off x="3566422" y="594438"/>
        <a:ext cx="1362795" cy="694231"/>
      </dsp:txXfrm>
    </dsp:sp>
    <dsp:sp modelId="{D3CB13D8-551D-4EBA-AF0D-6C13A1260CA8}">
      <dsp:nvSpPr>
        <dsp:cNvPr id="0" name=""/>
        <dsp:cNvSpPr/>
      </dsp:nvSpPr>
      <dsp:spPr>
        <a:xfrm>
          <a:off x="353806" y="1525433"/>
          <a:ext cx="1875114" cy="737429"/>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ACB9FF-D11D-4BF7-AF7D-5693915CCED3}">
      <dsp:nvSpPr>
        <dsp:cNvPr id="0" name=""/>
        <dsp:cNvSpPr/>
      </dsp:nvSpPr>
      <dsp:spPr>
        <a:xfrm>
          <a:off x="482840" y="1648015"/>
          <a:ext cx="1875114" cy="737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Group</a:t>
          </a:r>
          <a:r>
            <a:rPr lang="en-US" sz="1200" kern="1200" dirty="0" smtClean="0"/>
            <a:t> – </a:t>
          </a:r>
          <a:r>
            <a:rPr lang="en-US" sz="1200" b="0" i="0" u="none" kern="1200" dirty="0" smtClean="0"/>
            <a:t>LG10305-7</a:t>
          </a:r>
          <a:r>
            <a:rPr lang="en-US" sz="1200" kern="1200" dirty="0" smtClean="0"/>
            <a:t>, </a:t>
          </a:r>
          <a:r>
            <a:rPr lang="en-US" sz="1200" kern="1200" dirty="0" smtClean="0"/>
            <a:t>Body Weight</a:t>
          </a:r>
          <a:endParaRPr lang="en-US" sz="1200" kern="1200" dirty="0"/>
        </a:p>
      </dsp:txBody>
      <dsp:txXfrm>
        <a:off x="504439" y="1669614"/>
        <a:ext cx="1831916" cy="694231"/>
      </dsp:txXfrm>
    </dsp:sp>
    <dsp:sp modelId="{C2AA7013-B115-4051-B8FA-362CED9D33EA}">
      <dsp:nvSpPr>
        <dsp:cNvPr id="0" name=""/>
        <dsp:cNvSpPr/>
      </dsp:nvSpPr>
      <dsp:spPr>
        <a:xfrm>
          <a:off x="1024" y="2600608"/>
          <a:ext cx="1161305" cy="1188721"/>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826BC-6A1D-4F18-80CD-A761FBCFD008}">
      <dsp:nvSpPr>
        <dsp:cNvPr id="0" name=""/>
        <dsp:cNvSpPr/>
      </dsp:nvSpPr>
      <dsp:spPr>
        <a:xfrm>
          <a:off x="130058" y="2723191"/>
          <a:ext cx="1161305" cy="1188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u="none" kern="1200" dirty="0" smtClean="0"/>
            <a:t>8339-4 </a:t>
          </a:r>
        </a:p>
        <a:p>
          <a:pPr lvl="0" algn="ctr" defTabSz="533400">
            <a:lnSpc>
              <a:spcPct val="90000"/>
            </a:lnSpc>
            <a:spcBef>
              <a:spcPct val="0"/>
            </a:spcBef>
            <a:spcAft>
              <a:spcPct val="35000"/>
            </a:spcAft>
          </a:pPr>
          <a:r>
            <a:rPr lang="en-US" sz="1200" b="0" i="0" u="none" kern="1200" dirty="0" smtClean="0"/>
            <a:t>Body </a:t>
          </a:r>
          <a:r>
            <a:rPr lang="en-US" sz="1200" b="0" i="0" u="none" kern="1200" dirty="0" smtClean="0"/>
            <a:t>weight Measured</a:t>
          </a:r>
          <a:endParaRPr lang="en-US" sz="1200" kern="1200" dirty="0"/>
        </a:p>
      </dsp:txBody>
      <dsp:txXfrm>
        <a:off x="164071" y="2757204"/>
        <a:ext cx="1093279" cy="1120695"/>
      </dsp:txXfrm>
    </dsp:sp>
    <dsp:sp modelId="{7336BF3C-7A90-4F14-9135-58478249E80B}">
      <dsp:nvSpPr>
        <dsp:cNvPr id="0" name=""/>
        <dsp:cNvSpPr/>
      </dsp:nvSpPr>
      <dsp:spPr>
        <a:xfrm>
          <a:off x="1420398" y="2600608"/>
          <a:ext cx="1161305" cy="1188721"/>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58821-3AC6-4EA9-AECF-B2963571CFCE}">
      <dsp:nvSpPr>
        <dsp:cNvPr id="0" name=""/>
        <dsp:cNvSpPr/>
      </dsp:nvSpPr>
      <dsp:spPr>
        <a:xfrm>
          <a:off x="1549432" y="2723191"/>
          <a:ext cx="1161305" cy="1188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u="none" kern="1200" dirty="0" smtClean="0"/>
            <a:t>8350-1	</a:t>
          </a:r>
        </a:p>
        <a:p>
          <a:pPr lvl="0" algn="ctr" defTabSz="533400">
            <a:lnSpc>
              <a:spcPct val="90000"/>
            </a:lnSpc>
            <a:spcBef>
              <a:spcPct val="0"/>
            </a:spcBef>
            <a:spcAft>
              <a:spcPct val="35000"/>
            </a:spcAft>
          </a:pPr>
          <a:r>
            <a:rPr lang="en-US" sz="1200" b="0" i="0" u="none" kern="1200" dirty="0" smtClean="0"/>
            <a:t>Body weight Measured --with clothes</a:t>
          </a:r>
        </a:p>
      </dsp:txBody>
      <dsp:txXfrm>
        <a:off x="1583445" y="2757204"/>
        <a:ext cx="1093279" cy="1120695"/>
      </dsp:txXfrm>
    </dsp:sp>
    <dsp:sp modelId="{4A8756A4-6796-4B1C-8096-152803DE5A8E}">
      <dsp:nvSpPr>
        <dsp:cNvPr id="0" name=""/>
        <dsp:cNvSpPr/>
      </dsp:nvSpPr>
      <dsp:spPr>
        <a:xfrm>
          <a:off x="3227945" y="1525433"/>
          <a:ext cx="1804332" cy="737429"/>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80FE9-B952-4261-B2C8-889BCCFE2A40}">
      <dsp:nvSpPr>
        <dsp:cNvPr id="0" name=""/>
        <dsp:cNvSpPr/>
      </dsp:nvSpPr>
      <dsp:spPr>
        <a:xfrm>
          <a:off x="3356979" y="1648015"/>
          <a:ext cx="1804332" cy="737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Group</a:t>
          </a:r>
          <a:r>
            <a:rPr lang="en-US" sz="1200" kern="1200" dirty="0" smtClean="0"/>
            <a:t> – </a:t>
          </a:r>
          <a:r>
            <a:rPr lang="en-US" sz="1200" kern="1200" dirty="0" smtClean="0"/>
            <a:t>LG10304-0, </a:t>
          </a:r>
          <a:r>
            <a:rPr lang="en-US" sz="1200" kern="1200" dirty="0" smtClean="0"/>
            <a:t>Body Height</a:t>
          </a:r>
          <a:endParaRPr lang="en-US" sz="1200" kern="1200" dirty="0"/>
        </a:p>
      </dsp:txBody>
      <dsp:txXfrm>
        <a:off x="3378578" y="1669614"/>
        <a:ext cx="1761134" cy="694231"/>
      </dsp:txXfrm>
    </dsp:sp>
    <dsp:sp modelId="{71AFCB9F-A31F-4700-8BFA-D5CEA89F5A49}">
      <dsp:nvSpPr>
        <dsp:cNvPr id="0" name=""/>
        <dsp:cNvSpPr/>
      </dsp:nvSpPr>
      <dsp:spPr>
        <a:xfrm>
          <a:off x="2839772" y="2600608"/>
          <a:ext cx="1161305" cy="1188721"/>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F514E-75E1-449C-9984-CF017D91A42B}">
      <dsp:nvSpPr>
        <dsp:cNvPr id="0" name=""/>
        <dsp:cNvSpPr/>
      </dsp:nvSpPr>
      <dsp:spPr>
        <a:xfrm>
          <a:off x="2968806" y="2723191"/>
          <a:ext cx="1161305" cy="1188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8306-3	</a:t>
          </a:r>
        </a:p>
        <a:p>
          <a:pPr lvl="0" algn="ctr" defTabSz="533400">
            <a:lnSpc>
              <a:spcPct val="90000"/>
            </a:lnSpc>
            <a:spcBef>
              <a:spcPct val="0"/>
            </a:spcBef>
            <a:spcAft>
              <a:spcPct val="35000"/>
            </a:spcAft>
          </a:pPr>
          <a:r>
            <a:rPr lang="en-US" sz="1200" kern="1200" dirty="0" smtClean="0"/>
            <a:t>Body height --lying</a:t>
          </a:r>
        </a:p>
      </dsp:txBody>
      <dsp:txXfrm>
        <a:off x="3002819" y="2757204"/>
        <a:ext cx="1093279" cy="1120695"/>
      </dsp:txXfrm>
    </dsp:sp>
    <dsp:sp modelId="{A828794F-B411-44D9-AF96-1ED9BE23CE3C}">
      <dsp:nvSpPr>
        <dsp:cNvPr id="0" name=""/>
        <dsp:cNvSpPr/>
      </dsp:nvSpPr>
      <dsp:spPr>
        <a:xfrm>
          <a:off x="4259145" y="2600608"/>
          <a:ext cx="1161305" cy="1188721"/>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6D914-C1CA-40A5-836D-6785E9736FC2}">
      <dsp:nvSpPr>
        <dsp:cNvPr id="0" name=""/>
        <dsp:cNvSpPr/>
      </dsp:nvSpPr>
      <dsp:spPr>
        <a:xfrm>
          <a:off x="4388179" y="2723191"/>
          <a:ext cx="1161305" cy="1188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u="none" kern="1200" dirty="0" smtClean="0"/>
            <a:t>3137-7 </a:t>
          </a:r>
        </a:p>
        <a:p>
          <a:pPr lvl="0" algn="ctr" defTabSz="533400">
            <a:lnSpc>
              <a:spcPct val="90000"/>
            </a:lnSpc>
            <a:spcBef>
              <a:spcPct val="0"/>
            </a:spcBef>
            <a:spcAft>
              <a:spcPct val="35000"/>
            </a:spcAft>
          </a:pPr>
          <a:r>
            <a:rPr lang="en-US" sz="1200" b="0" i="0" u="none" kern="1200" dirty="0" smtClean="0"/>
            <a:t>Body </a:t>
          </a:r>
          <a:r>
            <a:rPr lang="en-US" sz="1200" b="0" i="0" u="none" kern="1200" dirty="0" smtClean="0"/>
            <a:t>height Measured</a:t>
          </a:r>
          <a:endParaRPr lang="en-US" sz="1200" kern="1200" dirty="0"/>
        </a:p>
      </dsp:txBody>
      <dsp:txXfrm>
        <a:off x="4422192" y="2757204"/>
        <a:ext cx="1093279" cy="1120695"/>
      </dsp:txXfrm>
    </dsp:sp>
    <dsp:sp modelId="{45757398-3C05-4010-A074-9E11D89C6CF3}">
      <dsp:nvSpPr>
        <dsp:cNvPr id="0" name=""/>
        <dsp:cNvSpPr/>
      </dsp:nvSpPr>
      <dsp:spPr>
        <a:xfrm>
          <a:off x="6053954" y="1525433"/>
          <a:ext cx="1829811" cy="737429"/>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D9FAF-765A-406B-9F1E-2995F794DA98}">
      <dsp:nvSpPr>
        <dsp:cNvPr id="0" name=""/>
        <dsp:cNvSpPr/>
      </dsp:nvSpPr>
      <dsp:spPr>
        <a:xfrm>
          <a:off x="6182988" y="1648015"/>
          <a:ext cx="1829811" cy="737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Group</a:t>
          </a:r>
          <a:r>
            <a:rPr lang="en-US" sz="1200" kern="1200" dirty="0" smtClean="0"/>
            <a:t> – </a:t>
          </a:r>
          <a:r>
            <a:rPr lang="en-US" sz="1200" b="0" i="0" u="none" kern="1200" dirty="0" smtClean="0"/>
            <a:t>LG10306-5</a:t>
          </a:r>
          <a:r>
            <a:rPr lang="en-US" sz="1200" kern="1200" dirty="0" smtClean="0"/>
            <a:t>, Head circumference</a:t>
          </a:r>
          <a:endParaRPr lang="en-US" sz="1200" kern="1200" dirty="0"/>
        </a:p>
      </dsp:txBody>
      <dsp:txXfrm>
        <a:off x="6204587" y="1669614"/>
        <a:ext cx="1786613" cy="694231"/>
      </dsp:txXfrm>
    </dsp:sp>
    <dsp:sp modelId="{C373B81F-1988-4D42-85B5-56FCF51FA251}">
      <dsp:nvSpPr>
        <dsp:cNvPr id="0" name=""/>
        <dsp:cNvSpPr/>
      </dsp:nvSpPr>
      <dsp:spPr>
        <a:xfrm>
          <a:off x="5678519" y="2600608"/>
          <a:ext cx="1161305" cy="1188721"/>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4E387-6DA5-4155-8534-66A972EA258E}">
      <dsp:nvSpPr>
        <dsp:cNvPr id="0" name=""/>
        <dsp:cNvSpPr/>
      </dsp:nvSpPr>
      <dsp:spPr>
        <a:xfrm>
          <a:off x="5807553" y="2723191"/>
          <a:ext cx="1161305" cy="1188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u="none" kern="1200" dirty="0" smtClean="0"/>
            <a:t>8287-5 </a:t>
          </a:r>
        </a:p>
        <a:p>
          <a:pPr lvl="0" algn="ctr" defTabSz="533400">
            <a:lnSpc>
              <a:spcPct val="90000"/>
            </a:lnSpc>
            <a:spcBef>
              <a:spcPct val="0"/>
            </a:spcBef>
            <a:spcAft>
              <a:spcPct val="35000"/>
            </a:spcAft>
          </a:pPr>
          <a:r>
            <a:rPr lang="en-US" sz="1200" b="0" i="0" u="none" kern="1200" dirty="0" smtClean="0"/>
            <a:t>OFC </a:t>
          </a:r>
          <a:r>
            <a:rPr lang="en-US" sz="1200" b="0" i="0" u="none" kern="1200" dirty="0" smtClean="0"/>
            <a:t>by Tape measure</a:t>
          </a:r>
          <a:endParaRPr lang="en-US" sz="1200" kern="1200" dirty="0"/>
        </a:p>
      </dsp:txBody>
      <dsp:txXfrm>
        <a:off x="5841566" y="2757204"/>
        <a:ext cx="1093279" cy="1120695"/>
      </dsp:txXfrm>
    </dsp:sp>
    <dsp:sp modelId="{3D6A42DF-0E1F-4745-BA2C-2805B73CE6F7}">
      <dsp:nvSpPr>
        <dsp:cNvPr id="0" name=""/>
        <dsp:cNvSpPr/>
      </dsp:nvSpPr>
      <dsp:spPr>
        <a:xfrm>
          <a:off x="7097893" y="2600608"/>
          <a:ext cx="1161305" cy="1188721"/>
        </a:xfrm>
        <a:prstGeom prst="roundRect">
          <a:avLst>
            <a:gd name="adj" fmla="val 10000"/>
          </a:avLst>
        </a:prstGeom>
        <a:solidFill>
          <a:srgbClr val="29A9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4F6BC-61B9-4525-A6AA-6A48B2328A81}">
      <dsp:nvSpPr>
        <dsp:cNvPr id="0" name=""/>
        <dsp:cNvSpPr/>
      </dsp:nvSpPr>
      <dsp:spPr>
        <a:xfrm>
          <a:off x="7226927" y="2723191"/>
          <a:ext cx="1161305" cy="1188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u="none" kern="1200" dirty="0" smtClean="0"/>
            <a:t>8288-3 </a:t>
          </a:r>
        </a:p>
        <a:p>
          <a:pPr lvl="0" algn="ctr" defTabSz="533400">
            <a:lnSpc>
              <a:spcPct val="90000"/>
            </a:lnSpc>
            <a:spcBef>
              <a:spcPct val="0"/>
            </a:spcBef>
            <a:spcAft>
              <a:spcPct val="35000"/>
            </a:spcAft>
          </a:pPr>
          <a:r>
            <a:rPr lang="en-US" sz="1200" b="0" i="0" u="none" kern="1200" dirty="0" smtClean="0"/>
            <a:t>OFC </a:t>
          </a:r>
          <a:r>
            <a:rPr lang="en-US" sz="1200" b="0" i="0" u="none" kern="1200" dirty="0" smtClean="0"/>
            <a:t>by Ultrasound</a:t>
          </a:r>
          <a:endParaRPr lang="en-US" sz="1200" kern="1200" dirty="0"/>
        </a:p>
      </dsp:txBody>
      <dsp:txXfrm>
        <a:off x="7260940" y="2757204"/>
        <a:ext cx="1093279" cy="11206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512BC-4A1C-1543-AD89-696F3A333C4E}" type="datetimeFigureOut">
              <a:rPr lang="en-US" smtClean="0"/>
              <a:t>6/6/2017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5063B-65CE-2E4C-8BC5-6494B223945B}" type="slidenum">
              <a:rPr lang="en-US" smtClean="0"/>
              <a:t>‹#›</a:t>
            </a:fld>
            <a:endParaRPr lang="en-US"/>
          </a:p>
        </p:txBody>
      </p:sp>
    </p:spTree>
    <p:extLst>
      <p:ext uri="{BB962C8B-B14F-4D97-AF65-F5344CB8AC3E}">
        <p14:creationId xmlns:p14="http://schemas.microsoft.com/office/powerpoint/2010/main" val="12870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7B7B7B"/>
            </a:gs>
            <a:gs pos="100000">
              <a:schemeClr val="bg1">
                <a:tint val="98000"/>
                <a:satMod val="130000"/>
                <a:shade val="90000"/>
                <a:lumMod val="103000"/>
              </a:schemeClr>
            </a:gs>
            <a:gs pos="100000">
              <a:schemeClr val="bg1">
                <a:shade val="63000"/>
                <a:satMod val="120000"/>
              </a:schemeClr>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579120" y="772273"/>
            <a:ext cx="11088914" cy="2331421"/>
          </a:xfrm>
          <a:prstGeom prst="rect">
            <a:avLst/>
          </a:prstGeom>
          <a:noFill/>
        </p:spPr>
        <p:txBody>
          <a:bodyPr wrap="square" rtlCol="0" anchor="ctr" anchorCtr="0">
            <a:noAutofit/>
          </a:bodyPr>
          <a:lstStyle/>
          <a:p>
            <a:pPr algn="ctr">
              <a:lnSpc>
                <a:spcPts val="6680"/>
              </a:lnSpc>
            </a:pPr>
            <a:r>
              <a:rPr lang="en-US" sz="6600" b="1" dirty="0" smtClean="0">
                <a:solidFill>
                  <a:srgbClr val="000000"/>
                </a:solidFill>
              </a:rPr>
              <a:t>New </a:t>
            </a:r>
            <a:r>
              <a:rPr lang="en-US" sz="6600" b="1" dirty="0" smtClean="0">
                <a:solidFill>
                  <a:srgbClr val="000000"/>
                </a:solidFill>
              </a:rPr>
              <a:t>LOINC Artifacts</a:t>
            </a:r>
            <a:endParaRPr lang="en-US" sz="6600" b="1" dirty="0">
              <a:solidFill>
                <a:srgbClr val="000000"/>
              </a:solidFill>
            </a:endParaRPr>
          </a:p>
        </p:txBody>
      </p:sp>
      <p:sp>
        <p:nvSpPr>
          <p:cNvPr id="6" name="TextBox 5"/>
          <p:cNvSpPr txBox="1"/>
          <p:nvPr userDrawn="1"/>
        </p:nvSpPr>
        <p:spPr>
          <a:xfrm>
            <a:off x="433977" y="2850145"/>
            <a:ext cx="11234057" cy="2308324"/>
          </a:xfrm>
          <a:prstGeom prst="rect">
            <a:avLst/>
          </a:prstGeom>
          <a:noFill/>
        </p:spPr>
        <p:txBody>
          <a:bodyPr wrap="square" rtlCol="0">
            <a:spAutoFit/>
          </a:bodyPr>
          <a:lstStyle/>
          <a:p>
            <a:pPr algn="ctr"/>
            <a:r>
              <a:rPr lang="en-US" sz="3600" b="1" dirty="0" smtClean="0">
                <a:solidFill>
                  <a:srgbClr val="000000"/>
                </a:solidFill>
              </a:rPr>
              <a:t>Laboratory LOINC Meeting</a:t>
            </a:r>
          </a:p>
          <a:p>
            <a:pPr algn="ctr"/>
            <a:r>
              <a:rPr lang="en-US" sz="3600" b="1" dirty="0" smtClean="0">
                <a:solidFill>
                  <a:srgbClr val="000000"/>
                </a:solidFill>
              </a:rPr>
              <a:t>Thursday, June 8, 2017</a:t>
            </a:r>
          </a:p>
          <a:p>
            <a:pPr algn="ctr"/>
            <a:endParaRPr lang="en-US" sz="3600" b="1" dirty="0" smtClean="0">
              <a:solidFill>
                <a:srgbClr val="E06328"/>
              </a:solidFill>
            </a:endParaRPr>
          </a:p>
          <a:p>
            <a:pPr algn="ctr"/>
            <a:r>
              <a:rPr lang="en-US" sz="3600" b="1" dirty="0" smtClean="0">
                <a:solidFill>
                  <a:srgbClr val="E06328"/>
                </a:solidFill>
              </a:rPr>
              <a:t>Swapna </a:t>
            </a:r>
            <a:r>
              <a:rPr lang="en-US" sz="3600" b="1" dirty="0" smtClean="0">
                <a:solidFill>
                  <a:srgbClr val="E06328"/>
                </a:solidFill>
              </a:rPr>
              <a:t>Abhyankar, </a:t>
            </a:r>
            <a:r>
              <a:rPr lang="en-US" sz="3600" b="1" dirty="0" smtClean="0">
                <a:solidFill>
                  <a:srgbClr val="E06328"/>
                </a:solidFill>
              </a:rPr>
              <a:t>MD</a:t>
            </a:r>
            <a:endParaRPr lang="en-US" sz="3600" b="1" dirty="0">
              <a:solidFill>
                <a:srgbClr val="E06328"/>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8053" y="5514103"/>
            <a:ext cx="803563" cy="80356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8" y="5430982"/>
            <a:ext cx="2636927" cy="928249"/>
          </a:xfrm>
          <a:prstGeom prst="rect">
            <a:avLst/>
          </a:prstGeom>
        </p:spPr>
      </p:pic>
    </p:spTree>
    <p:extLst>
      <p:ext uri="{BB962C8B-B14F-4D97-AF65-F5344CB8AC3E}">
        <p14:creationId xmlns:p14="http://schemas.microsoft.com/office/powerpoint/2010/main" val="131201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Title 6"/>
          <p:cNvSpPr>
            <a:spLocks noGrp="1"/>
          </p:cNvSpPr>
          <p:nvPr>
            <p:ph type="title"/>
          </p:nvPr>
        </p:nvSpPr>
        <p:spPr>
          <a:xfrm>
            <a:off x="838200" y="568036"/>
            <a:ext cx="10515600" cy="1122652"/>
          </a:xfrm>
        </p:spPr>
        <p:txBody>
          <a:bodyPr/>
          <a:lstStyle/>
          <a:p>
            <a:r>
              <a:rPr lang="en-US" smtClean="0"/>
              <a:t>Click to edit Master title style</a:t>
            </a:r>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38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a:xfrm>
            <a:off x="838200" y="568036"/>
            <a:ext cx="10515600" cy="1122652"/>
          </a:xfrm>
        </p:spPr>
        <p:txBody>
          <a:bodyPr/>
          <a:lstStyle/>
          <a:p>
            <a:r>
              <a:rPr lang="en-US" smtClean="0"/>
              <a:t>Click to edit Master title style</a:t>
            </a:r>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6"/>
            <a:ext cx="10515600" cy="1122652"/>
          </a:xfrm>
          <a:prstGeom prst="rect">
            <a:avLst/>
          </a:prstGeom>
        </p:spPr>
        <p:txBody>
          <a:bodyPr/>
          <a:lstStyle/>
          <a:p>
            <a:r>
              <a:rPr lang="en-US" smtClean="0"/>
              <a:t>Click to edit Master title style</a:t>
            </a:r>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19760"/>
          </a:xfrm>
          <a:prstGeom prst="rect">
            <a:avLst/>
          </a:prstGeom>
          <a:solidFill>
            <a:srgbClr val="29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0"/>
          <p:cNvSpPr>
            <a:spLocks noGrp="1"/>
          </p:cNvSpPr>
          <p:nvPr>
            <p:ph type="title"/>
          </p:nvPr>
        </p:nvSpPr>
        <p:spPr>
          <a:xfrm>
            <a:off x="1788160" y="963653"/>
            <a:ext cx="8524240" cy="189285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9715" y="5505173"/>
            <a:ext cx="803563" cy="803563"/>
          </a:xfrm>
          <a:prstGeom prst="rect">
            <a:avLst/>
          </a:prstGeom>
        </p:spPr>
      </p:pic>
      <p:sp>
        <p:nvSpPr>
          <p:cNvPr id="3" name="TextBox 2"/>
          <p:cNvSpPr txBox="1"/>
          <p:nvPr userDrawn="1"/>
        </p:nvSpPr>
        <p:spPr>
          <a:xfrm>
            <a:off x="8101149" y="5748791"/>
            <a:ext cx="3323771" cy="478971"/>
          </a:xfrm>
          <a:prstGeom prst="rect">
            <a:avLst/>
          </a:prstGeom>
          <a:noFill/>
          <a:ln w="25400">
            <a:solidFill>
              <a:srgbClr val="29A9E1"/>
            </a:solidFill>
          </a:ln>
        </p:spPr>
        <p:txBody>
          <a:bodyPr wrap="square" rtlCol="0" anchor="ctr" anchorCtr="0">
            <a:noAutofit/>
          </a:bodyPr>
          <a:lstStyle/>
          <a:p>
            <a:pPr algn="ctr"/>
            <a:r>
              <a:rPr lang="en-US" b="1" i="0" baseline="0" dirty="0" smtClean="0">
                <a:solidFill>
                  <a:schemeClr val="bg1"/>
                </a:solidFill>
              </a:rPr>
              <a:t>PREMIUM MEMBERS ONLY</a:t>
            </a:r>
            <a:endParaRPr lang="en-US" b="1" i="0" baseline="0" dirty="0">
              <a:solidFill>
                <a:schemeClr val="bg1"/>
              </a:solidFill>
            </a:endParaRPr>
          </a:p>
        </p:txBody>
      </p:sp>
      <p:pic>
        <p:nvPicPr>
          <p:cNvPr id="2" name="Picture 1"/>
          <p:cNvPicPr>
            <a:picLocks noChangeAspect="1"/>
          </p:cNvPicPr>
          <p:nvPr userDrawn="1"/>
        </p:nvPicPr>
        <p:blipFill>
          <a:blip r:embed="rId5"/>
          <a:stretch>
            <a:fillRect/>
          </a:stretch>
        </p:blipFill>
        <p:spPr>
          <a:xfrm>
            <a:off x="762526" y="5471622"/>
            <a:ext cx="2558412" cy="904100"/>
          </a:xfrm>
          <a:prstGeom prst="rect">
            <a:avLst/>
          </a:prstGeom>
        </p:spPr>
      </p:pic>
      <p:sp>
        <p:nvSpPr>
          <p:cNvPr id="9" name="TextBox 8"/>
          <p:cNvSpPr txBox="1"/>
          <p:nvPr userDrawn="1"/>
        </p:nvSpPr>
        <p:spPr>
          <a:xfrm>
            <a:off x="1686560" y="1"/>
            <a:ext cx="8778240" cy="623332"/>
          </a:xfrm>
          <a:prstGeom prst="rect">
            <a:avLst/>
          </a:prstGeom>
          <a:noFill/>
        </p:spPr>
        <p:txBody>
          <a:bodyPr wrap="square" rtlCol="0" anchor="ctr" anchorCtr="0">
            <a:noAutofit/>
          </a:bodyPr>
          <a:lstStyle/>
          <a:p>
            <a:pPr algn="ctr"/>
            <a:r>
              <a:rPr lang="en-US" sz="2400" spc="1000" baseline="0" dirty="0" smtClean="0">
                <a:solidFill>
                  <a:schemeClr val="bg1"/>
                </a:solidFill>
              </a:rPr>
              <a:t>LOINCINAR 2</a:t>
            </a:r>
            <a:endParaRPr lang="en-US" sz="2400" spc="1000" baseline="0" dirty="0">
              <a:solidFill>
                <a:schemeClr val="bg1"/>
              </a:solidFill>
            </a:endParaRPr>
          </a:p>
        </p:txBody>
      </p:sp>
    </p:spTree>
    <p:extLst>
      <p:ext uri="{BB962C8B-B14F-4D97-AF65-F5344CB8AC3E}">
        <p14:creationId xmlns:p14="http://schemas.microsoft.com/office/powerpoint/2010/main" val="41738523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E6E6"/>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466725"/>
          </a:xfrm>
          <a:prstGeom prst="rect">
            <a:avLst/>
          </a:prstGeom>
          <a:solidFill>
            <a:srgbClr val="29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0"/>
          <p:cNvSpPr>
            <a:spLocks noGrp="1"/>
          </p:cNvSpPr>
          <p:nvPr>
            <p:ph type="title"/>
          </p:nvPr>
        </p:nvSpPr>
        <p:spPr>
          <a:xfrm>
            <a:off x="838200" y="466725"/>
            <a:ext cx="10515600" cy="12239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2" name="Text Placeholder 1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58053" y="5514103"/>
            <a:ext cx="803563" cy="803563"/>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2788" y="5430982"/>
            <a:ext cx="2636927" cy="928249"/>
          </a:xfrm>
          <a:prstGeom prst="rect">
            <a:avLst/>
          </a:prstGeom>
        </p:spPr>
      </p:pic>
    </p:spTree>
    <p:extLst>
      <p:ext uri="{BB962C8B-B14F-4D97-AF65-F5344CB8AC3E}">
        <p14:creationId xmlns:p14="http://schemas.microsoft.com/office/powerpoint/2010/main" val="18893833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oinc.org/downloads/accessory-file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loinc.org/downloads/accessory-fi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60585" y="1796196"/>
            <a:ext cx="10070123" cy="3567112"/>
          </a:xfrm>
        </p:spPr>
        <p:txBody>
          <a:bodyPr>
            <a:normAutofit/>
          </a:bodyPr>
          <a:lstStyle/>
          <a:p>
            <a:pPr algn="l">
              <a:spcBef>
                <a:spcPts val="600"/>
              </a:spcBef>
              <a:spcAft>
                <a:spcPts val="600"/>
              </a:spcAft>
            </a:pPr>
            <a:r>
              <a:rPr lang="en-US" sz="3200" dirty="0" smtClean="0"/>
              <a:t>Link </a:t>
            </a:r>
            <a:r>
              <a:rPr lang="en-US" sz="3200" dirty="0" smtClean="0"/>
              <a:t>types for each LOINC term as appropriate:</a:t>
            </a:r>
            <a:endParaRPr lang="en-US" sz="3200" dirty="0"/>
          </a:p>
          <a:p>
            <a:pPr lvl="1" algn="l">
              <a:spcBef>
                <a:spcPts val="600"/>
              </a:spcBef>
            </a:pPr>
            <a:r>
              <a:rPr lang="en-US" sz="2600" dirty="0" smtClean="0"/>
              <a:t>“</a:t>
            </a:r>
            <a:r>
              <a:rPr lang="en-US" sz="2600" b="1" dirty="0" smtClean="0"/>
              <a:t>Primary</a:t>
            </a:r>
            <a:r>
              <a:rPr lang="en-US" sz="2600" dirty="0" smtClean="0"/>
              <a:t>”  	LOINC term ↔ primary </a:t>
            </a:r>
            <a:r>
              <a:rPr lang="en-US" sz="2600" dirty="0"/>
              <a:t>parts (e.g. Component, </a:t>
            </a:r>
            <a:r>
              <a:rPr lang="en-US" sz="2600" dirty="0" smtClean="0"/>
              <a:t>			Property</a:t>
            </a:r>
            <a:r>
              <a:rPr lang="en-US" sz="2600" dirty="0"/>
              <a:t>, Time, System, Scale, Method)</a:t>
            </a:r>
          </a:p>
          <a:p>
            <a:pPr lvl="1" algn="l"/>
            <a:r>
              <a:rPr lang="en-US" sz="2600" dirty="0" smtClean="0"/>
              <a:t>“</a:t>
            </a:r>
            <a:r>
              <a:rPr lang="en-US" sz="2600" b="1" dirty="0" smtClean="0"/>
              <a:t>Search</a:t>
            </a:r>
            <a:r>
              <a:rPr lang="en-US" sz="2600" dirty="0" smtClean="0"/>
              <a:t>”  	LOINC </a:t>
            </a:r>
            <a:r>
              <a:rPr lang="en-US" sz="2600" dirty="0"/>
              <a:t>term ↔ search-related parts</a:t>
            </a:r>
          </a:p>
          <a:p>
            <a:pPr lvl="1" algn="l"/>
            <a:r>
              <a:rPr lang="en-US" sz="2600" dirty="0" smtClean="0"/>
              <a:t>“</a:t>
            </a:r>
            <a:r>
              <a:rPr lang="en-US" sz="2600" b="1" dirty="0" smtClean="0"/>
              <a:t>Radiology</a:t>
            </a:r>
            <a:r>
              <a:rPr lang="en-US" sz="2600" dirty="0" smtClean="0"/>
              <a:t>” 	LOINC </a:t>
            </a:r>
            <a:r>
              <a:rPr lang="en-US" sz="2600" dirty="0"/>
              <a:t>term ↔ radiology </a:t>
            </a:r>
            <a:r>
              <a:rPr lang="en-US" sz="2600" dirty="0" smtClean="0"/>
              <a:t>parts</a:t>
            </a:r>
            <a:endParaRPr lang="en-US" sz="2600" dirty="0"/>
          </a:p>
          <a:p>
            <a:pPr lvl="1" algn="l"/>
            <a:r>
              <a:rPr lang="en-US" sz="2600" dirty="0" smtClean="0"/>
              <a:t>“</a:t>
            </a:r>
            <a:r>
              <a:rPr lang="en-US" sz="2600" b="1" dirty="0" err="1" smtClean="0"/>
              <a:t>DocumentOntology</a:t>
            </a:r>
            <a:r>
              <a:rPr lang="en-US" sz="2600" dirty="0" smtClean="0"/>
              <a:t>” </a:t>
            </a:r>
            <a:r>
              <a:rPr lang="en-US" sz="2600" dirty="0"/>
              <a:t> </a:t>
            </a:r>
            <a:r>
              <a:rPr lang="en-US" sz="2600" dirty="0" smtClean="0"/>
              <a:t>LOINC </a:t>
            </a:r>
            <a:r>
              <a:rPr lang="en-US" sz="2600" dirty="0"/>
              <a:t>term ↔ document ontology </a:t>
            </a:r>
            <a:r>
              <a:rPr lang="en-US" sz="2600" dirty="0" smtClean="0"/>
              <a:t>parts</a:t>
            </a:r>
            <a:endParaRPr lang="en-US" dirty="0"/>
          </a:p>
        </p:txBody>
      </p:sp>
      <p:sp>
        <p:nvSpPr>
          <p:cNvPr id="3" name="Title 2"/>
          <p:cNvSpPr>
            <a:spLocks noGrp="1"/>
          </p:cNvSpPr>
          <p:nvPr>
            <p:ph type="title"/>
          </p:nvPr>
        </p:nvSpPr>
        <p:spPr/>
        <p:txBody>
          <a:bodyPr/>
          <a:lstStyle/>
          <a:p>
            <a:pPr algn="ctr"/>
            <a:r>
              <a:rPr lang="en-US" dirty="0" smtClean="0"/>
              <a:t>LoincPartLink_Alpha_1.csv (cont.)</a:t>
            </a:r>
            <a:endParaRPr lang="en-US" dirty="0"/>
          </a:p>
        </p:txBody>
      </p:sp>
    </p:spTree>
    <p:extLst>
      <p:ext uri="{BB962C8B-B14F-4D97-AF65-F5344CB8AC3E}">
        <p14:creationId xmlns:p14="http://schemas.microsoft.com/office/powerpoint/2010/main" val="364527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19907" y="1817078"/>
            <a:ext cx="10093569" cy="914400"/>
          </a:xfrm>
        </p:spPr>
        <p:txBody>
          <a:bodyPr>
            <a:normAutofit/>
          </a:bodyPr>
          <a:lstStyle/>
          <a:p>
            <a:pPr marL="342900" indent="-342900" algn="l">
              <a:buFont typeface="Arial" panose="020B0604020202020204" pitchFamily="34" charset="0"/>
              <a:buChar char="•"/>
            </a:pPr>
            <a:r>
              <a:rPr lang="en-US" dirty="0" smtClean="0"/>
              <a:t>Contains the subset </a:t>
            </a:r>
            <a:r>
              <a:rPr lang="en-US" dirty="0"/>
              <a:t>of LOINC </a:t>
            </a:r>
            <a:r>
              <a:rPr lang="en-US" dirty="0" smtClean="0"/>
              <a:t>parts that are mapped </a:t>
            </a:r>
            <a:r>
              <a:rPr lang="en-US" dirty="0"/>
              <a:t>to </a:t>
            </a:r>
            <a:r>
              <a:rPr lang="en-US" dirty="0" smtClean="0"/>
              <a:t>a concept in an </a:t>
            </a:r>
            <a:r>
              <a:rPr lang="en-US" dirty="0"/>
              <a:t>external </a:t>
            </a:r>
            <a:r>
              <a:rPr lang="en-US" dirty="0" smtClean="0"/>
              <a:t>terminology (SNOMED CT, </a:t>
            </a:r>
            <a:r>
              <a:rPr lang="en-US" dirty="0" err="1" smtClean="0"/>
              <a:t>RadLex</a:t>
            </a:r>
            <a:r>
              <a:rPr lang="en-US" dirty="0" smtClean="0"/>
              <a:t>, </a:t>
            </a:r>
            <a:r>
              <a:rPr lang="en-US" dirty="0" err="1" smtClean="0"/>
              <a:t>RxNorm</a:t>
            </a:r>
            <a:r>
              <a:rPr lang="en-US" dirty="0" smtClean="0"/>
              <a:t>)</a:t>
            </a:r>
          </a:p>
        </p:txBody>
      </p:sp>
      <p:sp>
        <p:nvSpPr>
          <p:cNvPr id="3" name="Title 2"/>
          <p:cNvSpPr>
            <a:spLocks noGrp="1"/>
          </p:cNvSpPr>
          <p:nvPr>
            <p:ph type="title"/>
          </p:nvPr>
        </p:nvSpPr>
        <p:spPr/>
        <p:txBody>
          <a:bodyPr>
            <a:normAutofit/>
          </a:bodyPr>
          <a:lstStyle/>
          <a:p>
            <a:pPr algn="ctr"/>
            <a:r>
              <a:rPr lang="en-US" dirty="0"/>
              <a:t>PartRelatedCodeMapping_Alpha_1.csv</a:t>
            </a:r>
          </a:p>
        </p:txBody>
      </p:sp>
      <p:sp>
        <p:nvSpPr>
          <p:cNvPr id="4" name="TextBox 3"/>
          <p:cNvSpPr txBox="1"/>
          <p:nvPr/>
        </p:nvSpPr>
        <p:spPr>
          <a:xfrm>
            <a:off x="1019907" y="2555632"/>
            <a:ext cx="10585939" cy="3403496"/>
          </a:xfrm>
          <a:prstGeom prst="rect">
            <a:avLst/>
          </a:prstGeom>
          <a:noFill/>
        </p:spPr>
        <p:txBody>
          <a:bodyPr wrap="square" numCol="2" rtlCol="0">
            <a:spAutoFit/>
          </a:bodyPr>
          <a:lstStyle/>
          <a:p>
            <a:pPr marL="342900" indent="-342900">
              <a:buFont typeface="Arial" panose="020B0604020202020204" pitchFamily="34" charset="0"/>
              <a:buChar char="•"/>
            </a:pPr>
            <a:r>
              <a:rPr lang="en-US" sz="2400" dirty="0"/>
              <a:t>List of fields:</a:t>
            </a:r>
          </a:p>
          <a:p>
            <a:pPr marL="800100" lvl="1" indent="-342900">
              <a:spcAft>
                <a:spcPts val="500"/>
              </a:spcAft>
              <a:buFont typeface="Arial" panose="020B0604020202020204" pitchFamily="34" charset="0"/>
              <a:buChar char="•"/>
            </a:pPr>
            <a:r>
              <a:rPr lang="en-US" dirty="0"/>
              <a:t>PartNumber</a:t>
            </a:r>
          </a:p>
          <a:p>
            <a:pPr marL="800100" lvl="1" indent="-342900">
              <a:spcAft>
                <a:spcPts val="500"/>
              </a:spcAft>
              <a:buFont typeface="Arial" panose="020B0604020202020204" pitchFamily="34" charset="0"/>
              <a:buChar char="•"/>
            </a:pPr>
            <a:r>
              <a:rPr lang="en-US" dirty="0" err="1"/>
              <a:t>PartName</a:t>
            </a:r>
            <a:endParaRPr lang="en-US" dirty="0"/>
          </a:p>
          <a:p>
            <a:pPr marL="800100" lvl="1" indent="-342900">
              <a:spcAft>
                <a:spcPts val="500"/>
              </a:spcAft>
              <a:buFont typeface="Arial" panose="020B0604020202020204" pitchFamily="34" charset="0"/>
              <a:buChar char="•"/>
            </a:pPr>
            <a:r>
              <a:rPr lang="en-US" dirty="0" err="1"/>
              <a:t>PartTypeName</a:t>
            </a:r>
            <a:endParaRPr lang="en-US" dirty="0"/>
          </a:p>
          <a:p>
            <a:pPr marL="800100" lvl="1" indent="-342900">
              <a:spcAft>
                <a:spcPts val="500"/>
              </a:spcAft>
              <a:buFont typeface="Arial" panose="020B0604020202020204" pitchFamily="34" charset="0"/>
              <a:buChar char="•"/>
            </a:pPr>
            <a:r>
              <a:rPr lang="en-US" dirty="0" err="1"/>
              <a:t>MapTargetId</a:t>
            </a:r>
            <a:r>
              <a:rPr lang="en-US" dirty="0"/>
              <a:t> - the </a:t>
            </a:r>
            <a:r>
              <a:rPr lang="en-US" dirty="0" smtClean="0"/>
              <a:t>unique external concept identifier </a:t>
            </a:r>
          </a:p>
          <a:p>
            <a:pPr marL="800100" lvl="1" indent="-342900">
              <a:spcAft>
                <a:spcPts val="500"/>
              </a:spcAft>
              <a:buFont typeface="Arial" panose="020B0604020202020204" pitchFamily="34" charset="0"/>
              <a:buChar char="•"/>
            </a:pPr>
            <a:r>
              <a:rPr lang="en-US" dirty="0" err="1" smtClean="0"/>
              <a:t>MapTargetName</a:t>
            </a:r>
            <a:r>
              <a:rPr lang="en-US" dirty="0" smtClean="0"/>
              <a:t> </a:t>
            </a:r>
            <a:r>
              <a:rPr lang="en-US" dirty="0"/>
              <a:t>- the </a:t>
            </a:r>
            <a:r>
              <a:rPr lang="en-US" dirty="0" smtClean="0"/>
              <a:t>external concept name</a:t>
            </a:r>
            <a:endParaRPr lang="en-US" dirty="0"/>
          </a:p>
          <a:p>
            <a:pPr marL="800100" lvl="1" indent="-342900">
              <a:spcAft>
                <a:spcPts val="500"/>
              </a:spcAft>
              <a:buFont typeface="Arial" panose="020B0604020202020204" pitchFamily="34" charset="0"/>
              <a:buChar char="•"/>
            </a:pPr>
            <a:endParaRPr lang="en-US" dirty="0" smtClean="0"/>
          </a:p>
          <a:p>
            <a:pPr marL="800100" lvl="1" indent="-342900">
              <a:spcAft>
                <a:spcPts val="500"/>
              </a:spcAft>
              <a:buFont typeface="Arial" panose="020B0604020202020204" pitchFamily="34" charset="0"/>
              <a:buChar char="•"/>
            </a:pPr>
            <a:endParaRPr lang="en-US" dirty="0"/>
          </a:p>
          <a:p>
            <a:pPr marL="800100" lvl="1" indent="-342900">
              <a:spcAft>
                <a:spcPts val="500"/>
              </a:spcAft>
              <a:buFont typeface="Arial" panose="020B0604020202020204" pitchFamily="34" charset="0"/>
              <a:buChar char="•"/>
            </a:pPr>
            <a:endParaRPr lang="en-US" dirty="0" smtClean="0"/>
          </a:p>
          <a:p>
            <a:pPr marL="800100" lvl="1" indent="-342900">
              <a:spcAft>
                <a:spcPts val="500"/>
              </a:spcAft>
              <a:buFont typeface="Arial" panose="020B0604020202020204" pitchFamily="34" charset="0"/>
              <a:buChar char="•"/>
            </a:pPr>
            <a:r>
              <a:rPr lang="en-US" dirty="0" err="1" smtClean="0"/>
              <a:t>MapTargetCodeSystem</a:t>
            </a:r>
            <a:r>
              <a:rPr lang="en-US" dirty="0" smtClean="0"/>
              <a:t> </a:t>
            </a:r>
            <a:r>
              <a:rPr lang="en-US" dirty="0"/>
              <a:t>- the coding system (SCT, </a:t>
            </a:r>
            <a:r>
              <a:rPr lang="en-US" dirty="0" err="1"/>
              <a:t>RadLex</a:t>
            </a:r>
            <a:r>
              <a:rPr lang="en-US" dirty="0"/>
              <a:t>) to which the external identifier belongs</a:t>
            </a:r>
          </a:p>
          <a:p>
            <a:pPr marL="800100" lvl="1" indent="-342900">
              <a:spcAft>
                <a:spcPts val="500"/>
              </a:spcAft>
              <a:buFont typeface="Arial" panose="020B0604020202020204" pitchFamily="34" charset="0"/>
              <a:buChar char="•"/>
            </a:pPr>
            <a:r>
              <a:rPr lang="en-US" dirty="0" err="1"/>
              <a:t>MapType</a:t>
            </a:r>
            <a:r>
              <a:rPr lang="en-US" dirty="0"/>
              <a:t> - specificity of mapping between the LOINC part and the external concept (Exact, LOINC broader, LOINC narrower)</a:t>
            </a:r>
          </a:p>
          <a:p>
            <a:pPr marL="800100" lvl="1" indent="-342900">
              <a:spcAft>
                <a:spcPts val="500"/>
              </a:spcAft>
              <a:buFont typeface="Arial" panose="020B0604020202020204" pitchFamily="34" charset="0"/>
              <a:buChar char="•"/>
            </a:pPr>
            <a:r>
              <a:rPr lang="en-US" dirty="0" err="1"/>
              <a:t>ContentOrigin</a:t>
            </a:r>
            <a:r>
              <a:rPr lang="en-US" dirty="0"/>
              <a:t> - an indicator of the origin of the concept (LN, Both)</a:t>
            </a:r>
          </a:p>
        </p:txBody>
      </p:sp>
    </p:spTree>
    <p:extLst>
      <p:ext uri="{BB962C8B-B14F-4D97-AF65-F5344CB8AC3E}">
        <p14:creationId xmlns:p14="http://schemas.microsoft.com/office/powerpoint/2010/main" val="2780880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3688" y="2399539"/>
            <a:ext cx="9144000" cy="1445951"/>
          </a:xfrm>
        </p:spPr>
        <p:txBody>
          <a:bodyPr>
            <a:normAutofit/>
          </a:bodyPr>
          <a:lstStyle/>
          <a:p>
            <a:r>
              <a:rPr lang="en-US" sz="4000" dirty="0" smtClean="0"/>
              <a:t>(LOINC Part artifact preview)</a:t>
            </a:r>
            <a:endParaRPr lang="en-US" sz="4000" dirty="0"/>
          </a:p>
        </p:txBody>
      </p:sp>
    </p:spTree>
    <p:extLst>
      <p:ext uri="{BB962C8B-B14F-4D97-AF65-F5344CB8AC3E}">
        <p14:creationId xmlns:p14="http://schemas.microsoft.com/office/powerpoint/2010/main" val="139055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690688"/>
            <a:ext cx="9144000" cy="3567112"/>
          </a:xfrm>
        </p:spPr>
        <p:txBody>
          <a:bodyPr>
            <a:normAutofit/>
          </a:bodyPr>
          <a:lstStyle/>
          <a:p>
            <a:pPr algn="l"/>
            <a:r>
              <a:rPr lang="en-US" dirty="0" smtClean="0"/>
              <a:t>Includes two CSV files:</a:t>
            </a:r>
          </a:p>
          <a:p>
            <a:pPr marL="342900" indent="-342900" algn="l">
              <a:buFont typeface="Arial" panose="020B0604020202020204" pitchFamily="34" charset="0"/>
              <a:buChar char="•"/>
            </a:pPr>
            <a:r>
              <a:rPr lang="en-US" dirty="0" smtClean="0"/>
              <a:t>AnswerList_Alpha_1.csv</a:t>
            </a:r>
          </a:p>
          <a:p>
            <a:pPr marL="800100" lvl="1" indent="-342900" algn="l">
              <a:buFont typeface="Arial" panose="020B0604020202020204" pitchFamily="34" charset="0"/>
              <a:buChar char="•"/>
            </a:pPr>
            <a:r>
              <a:rPr lang="en-US" dirty="0" smtClean="0"/>
              <a:t>Contains all LOINC answer lists that are associated with any LOINC term in the current release</a:t>
            </a:r>
          </a:p>
          <a:p>
            <a:pPr marL="800100" lvl="1" indent="-342900" algn="l">
              <a:buFont typeface="Arial" panose="020B0604020202020204" pitchFamily="34" charset="0"/>
              <a:buChar char="•"/>
            </a:pPr>
            <a:r>
              <a:rPr lang="en-US" dirty="0" smtClean="0"/>
              <a:t>&gt;3,400 unique answer lists</a:t>
            </a:r>
          </a:p>
          <a:p>
            <a:pPr marL="342900" indent="-342900" algn="l">
              <a:buFont typeface="Arial" panose="020B0604020202020204" pitchFamily="34" charset="0"/>
              <a:buChar char="•"/>
            </a:pPr>
            <a:r>
              <a:rPr lang="en-US" dirty="0" smtClean="0"/>
              <a:t>LoincAnswerListLink_Alpha_1.csv</a:t>
            </a:r>
          </a:p>
          <a:p>
            <a:pPr marL="800100" lvl="1" indent="-342900" algn="l">
              <a:buFont typeface="Arial" panose="020B0604020202020204" pitchFamily="34" charset="0"/>
              <a:buChar char="•"/>
            </a:pPr>
            <a:r>
              <a:rPr lang="en-US" dirty="0" smtClean="0"/>
              <a:t>Contains links from LOINC codes in the current release to their answer list(s)</a:t>
            </a:r>
          </a:p>
          <a:p>
            <a:pPr marL="800100" lvl="1" indent="-342900" algn="l">
              <a:buFont typeface="Arial" panose="020B0604020202020204" pitchFamily="34" charset="0"/>
              <a:buChar char="•"/>
            </a:pPr>
            <a:r>
              <a:rPr lang="en-US" dirty="0" smtClean="0"/>
              <a:t>&gt;15,000 unique rows linking &gt;15,000 LOINC terms to ~3,000 unique answer lists</a:t>
            </a:r>
          </a:p>
        </p:txBody>
      </p:sp>
      <p:sp>
        <p:nvSpPr>
          <p:cNvPr id="3" name="Title 2"/>
          <p:cNvSpPr>
            <a:spLocks noGrp="1"/>
          </p:cNvSpPr>
          <p:nvPr>
            <p:ph type="title"/>
          </p:nvPr>
        </p:nvSpPr>
        <p:spPr/>
        <p:txBody>
          <a:bodyPr/>
          <a:lstStyle/>
          <a:p>
            <a:pPr algn="ctr"/>
            <a:r>
              <a:rPr lang="en-US" dirty="0" smtClean="0"/>
              <a:t>LOINC Answer File</a:t>
            </a:r>
            <a:endParaRPr lang="en-US" dirty="0"/>
          </a:p>
        </p:txBody>
      </p:sp>
    </p:spTree>
    <p:extLst>
      <p:ext uri="{BB962C8B-B14F-4D97-AF65-F5344CB8AC3E}">
        <p14:creationId xmlns:p14="http://schemas.microsoft.com/office/powerpoint/2010/main" val="1941025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AnswerList_Alpha_1.csv</a:t>
            </a:r>
            <a:endParaRPr lang="en-US" dirty="0"/>
          </a:p>
        </p:txBody>
      </p:sp>
      <p:sp>
        <p:nvSpPr>
          <p:cNvPr id="4" name="TextBox 3"/>
          <p:cNvSpPr txBox="1"/>
          <p:nvPr/>
        </p:nvSpPr>
        <p:spPr>
          <a:xfrm>
            <a:off x="1134738" y="1584907"/>
            <a:ext cx="10632146" cy="412420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Two </a:t>
            </a:r>
            <a:r>
              <a:rPr lang="en-US" sz="2800" dirty="0"/>
              <a:t>types of answer lists</a:t>
            </a:r>
          </a:p>
          <a:p>
            <a:pPr marL="800100" lvl="1" indent="-342900">
              <a:buFont typeface="Arial" panose="020B0604020202020204" pitchFamily="34" charset="0"/>
              <a:buChar char="•"/>
            </a:pPr>
            <a:r>
              <a:rPr lang="en-US" sz="2400" dirty="0"/>
              <a:t>Enumerated lists with LOINC Answer Strings</a:t>
            </a:r>
          </a:p>
          <a:p>
            <a:pPr marL="800100" lvl="1" indent="-342900">
              <a:buFont typeface="Arial" panose="020B0604020202020204" pitchFamily="34" charset="0"/>
              <a:buChar char="•"/>
            </a:pPr>
            <a:r>
              <a:rPr lang="en-US" sz="2400" dirty="0"/>
              <a:t>Externally defined Answer </a:t>
            </a:r>
            <a:r>
              <a:rPr lang="en-US" sz="2400" dirty="0" smtClean="0"/>
              <a:t>lists</a:t>
            </a:r>
          </a:p>
          <a:p>
            <a:pPr marL="342900" indent="-342900">
              <a:buFont typeface="Arial" panose="020B0604020202020204" pitchFamily="34" charset="0"/>
              <a:buChar char="•"/>
            </a:pPr>
            <a:r>
              <a:rPr lang="en-US" sz="2800" dirty="0" smtClean="0"/>
              <a:t>Includes the initial set of LOINC answer string to SNOMED CT mappings (~250 unique maps)</a:t>
            </a:r>
            <a:endParaRPr lang="en-US" sz="2800" dirty="0"/>
          </a:p>
          <a:p>
            <a:pPr marL="342900" indent="-342900">
              <a:buFont typeface="Arial" panose="020B0604020202020204" pitchFamily="34" charset="0"/>
              <a:buChar char="•"/>
            </a:pPr>
            <a:r>
              <a:rPr lang="en-US" sz="2800" dirty="0"/>
              <a:t>Included in this file: Answer lists associated with Deprecated LOINC terms</a:t>
            </a:r>
          </a:p>
          <a:p>
            <a:pPr marL="342900" indent="-342900">
              <a:buFont typeface="Arial" panose="020B0604020202020204" pitchFamily="34" charset="0"/>
              <a:buChar char="•"/>
            </a:pPr>
            <a:r>
              <a:rPr lang="en-US" sz="2800" dirty="0"/>
              <a:t>NOT included in this file: Answer </a:t>
            </a:r>
            <a:r>
              <a:rPr lang="en-US" sz="2800" dirty="0" smtClean="0"/>
              <a:t>lists </a:t>
            </a:r>
            <a:r>
              <a:rPr lang="en-US" sz="2800" dirty="0"/>
              <a:t>that were previously released but </a:t>
            </a:r>
            <a:r>
              <a:rPr lang="en-US" sz="2800" dirty="0" smtClean="0"/>
              <a:t>are </a:t>
            </a:r>
            <a:r>
              <a:rPr lang="en-US" sz="2800" dirty="0"/>
              <a:t>no longer linked to any published LOINC term</a:t>
            </a:r>
          </a:p>
          <a:p>
            <a:endParaRPr lang="en-US" dirty="0"/>
          </a:p>
        </p:txBody>
      </p:sp>
    </p:spTree>
    <p:extLst>
      <p:ext uri="{BB962C8B-B14F-4D97-AF65-F5344CB8AC3E}">
        <p14:creationId xmlns:p14="http://schemas.microsoft.com/office/powerpoint/2010/main" val="1710400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1877754"/>
            <a:ext cx="10917115" cy="3142243"/>
          </a:xfrm>
        </p:spPr>
        <p:txBody>
          <a:bodyPr numCol="2">
            <a:noAutofit/>
          </a:bodyPr>
          <a:lstStyle/>
          <a:p>
            <a:pPr marL="342900" indent="-342900" algn="l">
              <a:buFont typeface="Arial" panose="020B0604020202020204" pitchFamily="34" charset="0"/>
              <a:buChar char="•"/>
            </a:pPr>
            <a:r>
              <a:rPr lang="en-US" sz="1600" dirty="0" err="1"/>
              <a:t>AnswerListId</a:t>
            </a:r>
            <a:r>
              <a:rPr lang="en-US" sz="1600" dirty="0"/>
              <a:t> (prefix "LL“)</a:t>
            </a:r>
          </a:p>
          <a:p>
            <a:pPr marL="342900" indent="-342900" algn="l">
              <a:buFont typeface="Arial" panose="020B0604020202020204" pitchFamily="34" charset="0"/>
              <a:buChar char="•"/>
            </a:pPr>
            <a:r>
              <a:rPr lang="en-US" sz="1600" dirty="0" err="1"/>
              <a:t>AnswerListName</a:t>
            </a:r>
            <a:endParaRPr lang="en-US" sz="1600" dirty="0"/>
          </a:p>
          <a:p>
            <a:pPr marL="342900" indent="-342900" algn="l">
              <a:buFont typeface="Arial" panose="020B0604020202020204" pitchFamily="34" charset="0"/>
              <a:buChar char="•"/>
            </a:pPr>
            <a:r>
              <a:rPr lang="en-US" sz="1600" dirty="0" err="1"/>
              <a:t>AnswerListOID</a:t>
            </a:r>
            <a:endParaRPr lang="en-US" sz="1600" dirty="0"/>
          </a:p>
          <a:p>
            <a:pPr marL="342900" indent="-342900" algn="l">
              <a:buFont typeface="Arial" panose="020B0604020202020204" pitchFamily="34" charset="0"/>
              <a:buChar char="•"/>
            </a:pPr>
            <a:r>
              <a:rPr lang="en-US" sz="1600" dirty="0" err="1"/>
              <a:t>ExtDefinedYN</a:t>
            </a:r>
            <a:r>
              <a:rPr lang="en-US" sz="1600" dirty="0"/>
              <a:t> (Y, N)</a:t>
            </a:r>
          </a:p>
          <a:p>
            <a:pPr marL="342900" indent="-342900" algn="l">
              <a:buFont typeface="Arial" panose="020B0604020202020204" pitchFamily="34" charset="0"/>
              <a:buChar char="•"/>
            </a:pPr>
            <a:r>
              <a:rPr lang="en-US" sz="1600" dirty="0" err="1"/>
              <a:t>ExtDefinedAnswerListCodeSystem</a:t>
            </a:r>
            <a:r>
              <a:rPr lang="en-US" sz="1600" dirty="0"/>
              <a:t> (e.g. SCT)</a:t>
            </a:r>
          </a:p>
          <a:p>
            <a:pPr marL="342900" indent="-342900" algn="l">
              <a:buFont typeface="Arial" panose="020B0604020202020204" pitchFamily="34" charset="0"/>
              <a:buChar char="•"/>
            </a:pPr>
            <a:r>
              <a:rPr lang="en-US" sz="1600" dirty="0" err="1"/>
              <a:t>ExtDefinedAnswerListLink</a:t>
            </a:r>
            <a:endParaRPr lang="en-US" sz="1600" dirty="0"/>
          </a:p>
          <a:p>
            <a:pPr marL="342900" indent="-342900" algn="l">
              <a:buFont typeface="Arial" panose="020B0604020202020204" pitchFamily="34" charset="0"/>
              <a:buChar char="•"/>
            </a:pPr>
            <a:r>
              <a:rPr lang="en-US" sz="1600" dirty="0" err="1"/>
              <a:t>AnswerStringId</a:t>
            </a:r>
            <a:r>
              <a:rPr lang="en-US" sz="1600" dirty="0"/>
              <a:t> (prefix "LA“)</a:t>
            </a:r>
          </a:p>
          <a:p>
            <a:pPr marL="342900" indent="-342900" algn="l">
              <a:buFont typeface="Arial" panose="020B0604020202020204" pitchFamily="34" charset="0"/>
              <a:buChar char="•"/>
            </a:pPr>
            <a:r>
              <a:rPr lang="en-US" sz="1600" dirty="0" err="1"/>
              <a:t>LocalAnswerCode</a:t>
            </a:r>
            <a:r>
              <a:rPr lang="en-US" sz="1600" dirty="0"/>
              <a:t> (e.g. code on a form)</a:t>
            </a:r>
          </a:p>
          <a:p>
            <a:pPr marL="342900" indent="-342900" algn="l">
              <a:buFont typeface="Arial" panose="020B0604020202020204" pitchFamily="34" charset="0"/>
              <a:buChar char="•"/>
            </a:pPr>
            <a:r>
              <a:rPr lang="en-US" sz="1600" dirty="0" err="1" smtClean="0"/>
              <a:t>LocalAnswerCodeSystem</a:t>
            </a:r>
            <a:endParaRPr lang="en-US" sz="1600" dirty="0" smtClean="0"/>
          </a:p>
          <a:p>
            <a:pPr marL="342900" indent="-342900" algn="l">
              <a:buFont typeface="Arial" panose="020B0604020202020204" pitchFamily="34" charset="0"/>
              <a:buChar char="•"/>
            </a:pPr>
            <a:r>
              <a:rPr lang="en-US" sz="1600" dirty="0" err="1" smtClean="0"/>
              <a:t>SequenceNumber</a:t>
            </a:r>
            <a:endParaRPr lang="en-US" sz="1600" dirty="0"/>
          </a:p>
          <a:p>
            <a:pPr marL="342900" indent="-342900" algn="l">
              <a:buFont typeface="Arial" panose="020B0604020202020204" pitchFamily="34" charset="0"/>
              <a:buChar char="•"/>
            </a:pPr>
            <a:r>
              <a:rPr lang="en-US" sz="1600" dirty="0" err="1" smtClean="0"/>
              <a:t>DisplayText</a:t>
            </a:r>
            <a:endParaRPr lang="en-US" sz="1600" dirty="0"/>
          </a:p>
          <a:p>
            <a:pPr marL="342900" indent="-342900" algn="l">
              <a:buFont typeface="Arial" panose="020B0604020202020204" pitchFamily="34" charset="0"/>
              <a:buChar char="•"/>
            </a:pPr>
            <a:r>
              <a:rPr lang="en-US" sz="1600" dirty="0" err="1" smtClean="0"/>
              <a:t>ExtCodeId</a:t>
            </a:r>
            <a:endParaRPr lang="en-US" sz="1600" dirty="0" smtClean="0"/>
          </a:p>
          <a:p>
            <a:pPr marL="342900" indent="-342900" algn="l">
              <a:buFont typeface="Arial" panose="020B0604020202020204" pitchFamily="34" charset="0"/>
              <a:buChar char="•"/>
            </a:pPr>
            <a:r>
              <a:rPr lang="en-US" sz="1600" dirty="0" err="1" smtClean="0"/>
              <a:t>ExtCodeDisplayName</a:t>
            </a:r>
            <a:endParaRPr lang="en-US" sz="1600" dirty="0"/>
          </a:p>
          <a:p>
            <a:pPr marL="342900" indent="-342900" algn="l">
              <a:buFont typeface="Arial" panose="020B0604020202020204" pitchFamily="34" charset="0"/>
              <a:buChar char="•"/>
            </a:pPr>
            <a:r>
              <a:rPr lang="en-US" sz="1600" dirty="0" err="1" smtClean="0"/>
              <a:t>ExtCodeSystem</a:t>
            </a:r>
            <a:endParaRPr lang="en-US" sz="1600" dirty="0"/>
          </a:p>
          <a:p>
            <a:pPr marL="342900" indent="-342900" algn="l">
              <a:buFont typeface="Arial" panose="020B0604020202020204" pitchFamily="34" charset="0"/>
              <a:buChar char="•"/>
            </a:pPr>
            <a:r>
              <a:rPr lang="en-US" sz="1600" dirty="0" err="1" smtClean="0"/>
              <a:t>ExtCodeSystemVersion</a:t>
            </a:r>
            <a:endParaRPr lang="en-US" sz="1600" dirty="0"/>
          </a:p>
          <a:p>
            <a:pPr marL="342900" indent="-342900" algn="l">
              <a:buFont typeface="Arial" panose="020B0604020202020204" pitchFamily="34" charset="0"/>
              <a:buChar char="•"/>
            </a:pPr>
            <a:r>
              <a:rPr lang="en-US" sz="1600" dirty="0" err="1" smtClean="0"/>
              <a:t>CopyrightNotice</a:t>
            </a:r>
            <a:endParaRPr lang="en-US" sz="1600" dirty="0"/>
          </a:p>
          <a:p>
            <a:pPr marL="342900" indent="-342900" algn="l">
              <a:buFont typeface="Arial" panose="020B0604020202020204" pitchFamily="34" charset="0"/>
              <a:buChar char="•"/>
            </a:pPr>
            <a:r>
              <a:rPr lang="en-US" sz="1600" dirty="0" err="1" smtClean="0"/>
              <a:t>SubsequentTextPrompt</a:t>
            </a:r>
            <a:r>
              <a:rPr lang="en-US" sz="1600" dirty="0" smtClean="0"/>
              <a:t> (e.g. “Other”, “Please </a:t>
            </a:r>
            <a:r>
              <a:rPr lang="en-US" sz="1600" dirty="0"/>
              <a:t>specify</a:t>
            </a:r>
            <a:r>
              <a:rPr lang="en-US" sz="1600" dirty="0" smtClean="0"/>
              <a:t>:”)</a:t>
            </a:r>
            <a:endParaRPr lang="en-US" sz="1600" dirty="0"/>
          </a:p>
          <a:p>
            <a:pPr marL="342900" indent="-342900" algn="l">
              <a:buFont typeface="Arial" panose="020B0604020202020204" pitchFamily="34" charset="0"/>
              <a:buChar char="•"/>
            </a:pPr>
            <a:r>
              <a:rPr lang="en-US" sz="1600" dirty="0" smtClean="0"/>
              <a:t>Description</a:t>
            </a:r>
          </a:p>
          <a:p>
            <a:pPr marL="342900" indent="-342900" algn="l">
              <a:buFont typeface="Arial" panose="020B0604020202020204" pitchFamily="34" charset="0"/>
              <a:buChar char="•"/>
            </a:pPr>
            <a:r>
              <a:rPr lang="en-US" sz="1600" dirty="0" smtClean="0"/>
              <a:t>Score</a:t>
            </a:r>
            <a:endParaRPr lang="en-US" sz="1600" dirty="0"/>
          </a:p>
        </p:txBody>
      </p:sp>
      <p:sp>
        <p:nvSpPr>
          <p:cNvPr id="3" name="Title 2"/>
          <p:cNvSpPr>
            <a:spLocks noGrp="1"/>
          </p:cNvSpPr>
          <p:nvPr>
            <p:ph type="title"/>
          </p:nvPr>
        </p:nvSpPr>
        <p:spPr/>
        <p:txBody>
          <a:bodyPr/>
          <a:lstStyle/>
          <a:p>
            <a:pPr algn="ctr"/>
            <a:r>
              <a:rPr lang="en-US" dirty="0"/>
              <a:t>AnswerList_Alpha_1.csv</a:t>
            </a:r>
          </a:p>
        </p:txBody>
      </p:sp>
      <p:sp>
        <p:nvSpPr>
          <p:cNvPr id="4" name="TextBox 3"/>
          <p:cNvSpPr txBox="1"/>
          <p:nvPr/>
        </p:nvSpPr>
        <p:spPr>
          <a:xfrm>
            <a:off x="941308" y="1384320"/>
            <a:ext cx="4671151" cy="800219"/>
          </a:xfrm>
          <a:prstGeom prst="rect">
            <a:avLst/>
          </a:prstGeom>
          <a:noFill/>
        </p:spPr>
        <p:txBody>
          <a:bodyPr wrap="square" rtlCol="0">
            <a:spAutoFit/>
          </a:bodyPr>
          <a:lstStyle/>
          <a:p>
            <a:r>
              <a:rPr lang="en-US" sz="2800" dirty="0"/>
              <a:t>List of </a:t>
            </a:r>
            <a:r>
              <a:rPr lang="en-US" sz="2800" dirty="0" smtClean="0"/>
              <a:t>fields</a:t>
            </a:r>
            <a:endParaRPr lang="en-US" sz="2800" dirty="0"/>
          </a:p>
          <a:p>
            <a:endParaRPr lang="en-US" dirty="0"/>
          </a:p>
        </p:txBody>
      </p:sp>
    </p:spTree>
    <p:extLst>
      <p:ext uri="{BB962C8B-B14F-4D97-AF65-F5344CB8AC3E}">
        <p14:creationId xmlns:p14="http://schemas.microsoft.com/office/powerpoint/2010/main" val="765810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LoincAnswerListLink_Alpha_1.csv</a:t>
            </a:r>
          </a:p>
        </p:txBody>
      </p:sp>
      <p:sp>
        <p:nvSpPr>
          <p:cNvPr id="4" name="TextBox 3"/>
          <p:cNvSpPr txBox="1"/>
          <p:nvPr/>
        </p:nvSpPr>
        <p:spPr>
          <a:xfrm>
            <a:off x="1134738" y="1849608"/>
            <a:ext cx="10383185"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List of fields:</a:t>
            </a:r>
          </a:p>
          <a:p>
            <a:pPr marL="800100" lvl="1" indent="-342900">
              <a:buFont typeface="Arial" panose="020B0604020202020204" pitchFamily="34" charset="0"/>
              <a:buChar char="•"/>
            </a:pPr>
            <a:r>
              <a:rPr lang="en-US" sz="2400" dirty="0" err="1" smtClean="0"/>
              <a:t>LoincNumber</a:t>
            </a:r>
            <a:endParaRPr lang="en-US" sz="2400" dirty="0" smtClean="0"/>
          </a:p>
          <a:p>
            <a:pPr marL="800100" lvl="1" indent="-342900">
              <a:buFont typeface="Arial" panose="020B0604020202020204" pitchFamily="34" charset="0"/>
              <a:buChar char="•"/>
            </a:pPr>
            <a:r>
              <a:rPr lang="en-US" sz="2400" dirty="0" err="1" smtClean="0"/>
              <a:t>LongCommonName</a:t>
            </a:r>
            <a:endParaRPr lang="en-US" sz="2400" dirty="0" smtClean="0"/>
          </a:p>
          <a:p>
            <a:pPr marL="800100" lvl="1" indent="-342900">
              <a:buFont typeface="Arial" panose="020B0604020202020204" pitchFamily="34" charset="0"/>
              <a:buChar char="•"/>
            </a:pPr>
            <a:r>
              <a:rPr lang="en-US" sz="2400" dirty="0" err="1" smtClean="0"/>
              <a:t>AnswerListId</a:t>
            </a:r>
            <a:endParaRPr lang="en-US" sz="2400" dirty="0" smtClean="0"/>
          </a:p>
          <a:p>
            <a:pPr marL="800100" lvl="1" indent="-342900">
              <a:buFont typeface="Arial" panose="020B0604020202020204" pitchFamily="34" charset="0"/>
              <a:buChar char="•"/>
            </a:pPr>
            <a:r>
              <a:rPr lang="en-US" sz="2400" dirty="0" err="1" smtClean="0"/>
              <a:t>AnswerListName</a:t>
            </a:r>
            <a:endParaRPr lang="en-US" sz="2400" dirty="0" smtClean="0"/>
          </a:p>
          <a:p>
            <a:pPr marL="800100" lvl="1" indent="-342900">
              <a:buFont typeface="Arial" panose="020B0604020202020204" pitchFamily="34" charset="0"/>
              <a:buChar char="•"/>
            </a:pPr>
            <a:r>
              <a:rPr lang="en-US" sz="2400" dirty="0" err="1" smtClean="0"/>
              <a:t>AnswerListLinkType</a:t>
            </a:r>
            <a:r>
              <a:rPr lang="en-US" sz="2400" dirty="0" smtClean="0"/>
              <a:t> (Example, Preferred, Normative)</a:t>
            </a:r>
          </a:p>
          <a:p>
            <a:pPr marL="800100" lvl="1" indent="-342900">
              <a:buFont typeface="Arial" panose="020B0604020202020204" pitchFamily="34" charset="0"/>
              <a:buChar char="•"/>
            </a:pPr>
            <a:r>
              <a:rPr lang="en-US" sz="2400" dirty="0" err="1" smtClean="0"/>
              <a:t>ApplicableContext</a:t>
            </a:r>
            <a:r>
              <a:rPr lang="en-US" sz="2400" dirty="0" smtClean="0"/>
              <a:t> (if applicable, the panel context in which an answer list other than the default list is attached to a LOINC term)</a:t>
            </a:r>
            <a:endParaRPr lang="en-US" sz="2400" dirty="0"/>
          </a:p>
          <a:p>
            <a:endParaRPr lang="en-US" dirty="0"/>
          </a:p>
        </p:txBody>
      </p:sp>
    </p:spTree>
    <p:extLst>
      <p:ext uri="{BB962C8B-B14F-4D97-AF65-F5344CB8AC3E}">
        <p14:creationId xmlns:p14="http://schemas.microsoft.com/office/powerpoint/2010/main" val="2675261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LoincAnswerListLink_Alpha_1.csv (cont.)</a:t>
            </a:r>
            <a:endParaRPr lang="en-US" dirty="0"/>
          </a:p>
        </p:txBody>
      </p:sp>
      <p:sp>
        <p:nvSpPr>
          <p:cNvPr id="4" name="TextBox 3"/>
          <p:cNvSpPr txBox="1"/>
          <p:nvPr/>
        </p:nvSpPr>
        <p:spPr>
          <a:xfrm>
            <a:off x="686330" y="1690688"/>
            <a:ext cx="10814008" cy="1446550"/>
          </a:xfrm>
          <a:prstGeom prst="rect">
            <a:avLst/>
          </a:prstGeom>
          <a:noFill/>
        </p:spPr>
        <p:txBody>
          <a:bodyPr wrap="square" numCol="1" rtlCol="0">
            <a:spAutoFit/>
          </a:bodyPr>
          <a:lstStyle/>
          <a:p>
            <a:r>
              <a:rPr lang="en-US" sz="2400" dirty="0" smtClean="0"/>
              <a:t>Example of a LOINC term linked to multiple answer lists in different contexts:</a:t>
            </a:r>
          </a:p>
          <a:p>
            <a:endParaRPr lang="en-US" sz="2400" dirty="0" smtClean="0"/>
          </a:p>
          <a:p>
            <a:r>
              <a:rPr lang="en-US" sz="2000" b="1" dirty="0" smtClean="0"/>
              <a:t>83234-5  </a:t>
            </a:r>
            <a:r>
              <a:rPr lang="en-US" sz="2000" dirty="0" smtClean="0"/>
              <a:t>Prior </a:t>
            </a:r>
            <a:r>
              <a:rPr lang="en-US" sz="2000" dirty="0"/>
              <a:t>device use [CMS Assessment</a:t>
            </a:r>
            <a:r>
              <a:rPr lang="en-US" sz="2000" dirty="0" smtClean="0"/>
              <a:t>] …included in two different CMS panels; question meaning is the same but the answer choices are different</a:t>
            </a:r>
          </a:p>
        </p:txBody>
      </p:sp>
      <p:sp>
        <p:nvSpPr>
          <p:cNvPr id="5" name="TextBox 4"/>
          <p:cNvSpPr txBox="1"/>
          <p:nvPr/>
        </p:nvSpPr>
        <p:spPr>
          <a:xfrm>
            <a:off x="571500" y="3248253"/>
            <a:ext cx="11298115" cy="3477875"/>
          </a:xfrm>
          <a:prstGeom prst="rect">
            <a:avLst/>
          </a:prstGeom>
          <a:noFill/>
        </p:spPr>
        <p:txBody>
          <a:bodyPr wrap="square" numCol="2" rtlCol="0">
            <a:spAutoFit/>
          </a:bodyPr>
          <a:lstStyle/>
          <a:p>
            <a:r>
              <a:rPr lang="en-US" b="1" dirty="0"/>
              <a:t>85639-3 </a:t>
            </a:r>
            <a:r>
              <a:rPr lang="en-US" dirty="0"/>
              <a:t>LCDS - Functional abilities and </a:t>
            </a:r>
            <a:r>
              <a:rPr lang="en-US" dirty="0" smtClean="0"/>
              <a:t>goals</a:t>
            </a:r>
          </a:p>
          <a:p>
            <a:r>
              <a:rPr lang="en-US" sz="1600" i="1" dirty="0" smtClean="0"/>
              <a:t>(Long-Term </a:t>
            </a:r>
            <a:r>
              <a:rPr lang="en-US" sz="1600" i="1" dirty="0"/>
              <a:t>Care Hospital (LTCH) Continuity Assessment Record and Evaluation (CARE) Data Set) </a:t>
            </a:r>
            <a:endParaRPr lang="en-US" sz="1600" i="1" dirty="0" smtClean="0"/>
          </a:p>
          <a:p>
            <a:r>
              <a:rPr lang="en-US" sz="1600" i="1" dirty="0" smtClean="0"/>
              <a:t>     </a:t>
            </a:r>
            <a:r>
              <a:rPr lang="en-US" sz="1600" b="1" dirty="0" smtClean="0"/>
              <a:t>83234-5</a:t>
            </a:r>
            <a:r>
              <a:rPr lang="en-US" sz="1600" dirty="0" smtClean="0"/>
              <a:t>  </a:t>
            </a:r>
            <a:r>
              <a:rPr lang="en-US" sz="1600" b="1" dirty="0" smtClean="0"/>
              <a:t>Prior </a:t>
            </a:r>
            <a:r>
              <a:rPr lang="en-US" sz="1600" b="1" dirty="0"/>
              <a:t>device use [CMS Assessment] </a:t>
            </a:r>
            <a:endParaRPr lang="en-US" sz="1600" b="1" dirty="0" smtClean="0"/>
          </a:p>
          <a:p>
            <a:pPr marL="800100" lvl="1" indent="-342900">
              <a:buFont typeface="Arial" panose="020B0604020202020204" pitchFamily="34" charset="0"/>
              <a:buChar char="•"/>
            </a:pPr>
            <a:r>
              <a:rPr lang="en-US" sz="1400" dirty="0" smtClean="0"/>
              <a:t>Manual wheelchair </a:t>
            </a:r>
            <a:endParaRPr lang="en-US" sz="1400" dirty="0"/>
          </a:p>
          <a:p>
            <a:pPr marL="800100" lvl="1" indent="-342900">
              <a:buFont typeface="Arial" panose="020B0604020202020204" pitchFamily="34" charset="0"/>
              <a:buChar char="•"/>
            </a:pPr>
            <a:r>
              <a:rPr lang="en-US" sz="1400" dirty="0"/>
              <a:t>Motorized wheelchair or scooter</a:t>
            </a:r>
          </a:p>
          <a:p>
            <a:pPr marL="800100" lvl="1" indent="-342900">
              <a:buFont typeface="Arial" panose="020B0604020202020204" pitchFamily="34" charset="0"/>
              <a:buChar char="•"/>
            </a:pPr>
            <a:r>
              <a:rPr lang="en-US" sz="1400" dirty="0"/>
              <a:t>Mechanical lift</a:t>
            </a:r>
          </a:p>
          <a:p>
            <a:pPr marL="800100" lvl="1" indent="-342900">
              <a:buFont typeface="Arial" panose="020B0604020202020204" pitchFamily="34" charset="0"/>
              <a:buChar char="•"/>
            </a:pPr>
            <a:r>
              <a:rPr lang="en-US" sz="1400" dirty="0"/>
              <a:t>None of the above</a:t>
            </a:r>
            <a:endParaRPr lang="en-US" sz="1400" dirty="0" smtClean="0"/>
          </a:p>
          <a:p>
            <a:endParaRPr lang="en-US" i="1"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endParaRPr lang="en-US" b="1" dirty="0" smtClean="0"/>
          </a:p>
          <a:p>
            <a:r>
              <a:rPr lang="en-US" b="1" dirty="0" smtClean="0"/>
              <a:t>83268-3</a:t>
            </a:r>
            <a:r>
              <a:rPr lang="en-US" dirty="0" smtClean="0"/>
              <a:t> </a:t>
            </a:r>
            <a:r>
              <a:rPr lang="en-US" dirty="0"/>
              <a:t>IRF-PAI - Functional abilities and goals </a:t>
            </a:r>
            <a:r>
              <a:rPr lang="en-US" dirty="0" smtClean="0"/>
              <a:t>– admission</a:t>
            </a:r>
            <a:endParaRPr lang="en-US" b="1" dirty="0"/>
          </a:p>
          <a:p>
            <a:r>
              <a:rPr lang="en-US" sz="1600" i="1" dirty="0" smtClean="0"/>
              <a:t>(Inpatient </a:t>
            </a:r>
            <a:r>
              <a:rPr lang="en-US" sz="1600" i="1" dirty="0"/>
              <a:t>Rehabilitation Facility - Patient Assessment Instrument</a:t>
            </a:r>
            <a:r>
              <a:rPr lang="en-US" sz="1600" i="1" dirty="0" smtClean="0"/>
              <a:t>)</a:t>
            </a:r>
          </a:p>
          <a:p>
            <a:r>
              <a:rPr lang="en-US" sz="1600" b="1" dirty="0" smtClean="0"/>
              <a:t>     83234-5</a:t>
            </a:r>
            <a:r>
              <a:rPr lang="en-US" sz="1600" dirty="0" smtClean="0"/>
              <a:t>  </a:t>
            </a:r>
            <a:r>
              <a:rPr lang="en-US" sz="1600" b="1" dirty="0"/>
              <a:t>Prior device use [CMS Assessment]</a:t>
            </a:r>
            <a:endParaRPr lang="en-US" sz="1600" i="1" dirty="0" smtClean="0"/>
          </a:p>
          <a:p>
            <a:pPr marL="800100" lvl="1" indent="-342900">
              <a:buFont typeface="Arial" panose="020B0604020202020204" pitchFamily="34" charset="0"/>
              <a:buChar char="•"/>
            </a:pPr>
            <a:r>
              <a:rPr lang="en-US" sz="1400" dirty="0"/>
              <a:t>Manual wheelchair</a:t>
            </a:r>
          </a:p>
          <a:p>
            <a:pPr marL="800100" lvl="1" indent="-342900">
              <a:buFont typeface="Arial" panose="020B0604020202020204" pitchFamily="34" charset="0"/>
              <a:buChar char="•"/>
            </a:pPr>
            <a:r>
              <a:rPr lang="en-US" sz="1400" dirty="0"/>
              <a:t>Motorized wheelchair or scooter</a:t>
            </a:r>
          </a:p>
          <a:p>
            <a:pPr marL="800100" lvl="1" indent="-342900">
              <a:buFont typeface="Arial" panose="020B0604020202020204" pitchFamily="34" charset="0"/>
              <a:buChar char="•"/>
            </a:pPr>
            <a:r>
              <a:rPr lang="en-US" sz="1400" dirty="0"/>
              <a:t>Mechanical lift</a:t>
            </a:r>
          </a:p>
          <a:p>
            <a:pPr marL="800100" lvl="1" indent="-342900">
              <a:buFont typeface="Arial" panose="020B0604020202020204" pitchFamily="34" charset="0"/>
              <a:buChar char="•"/>
            </a:pPr>
            <a:r>
              <a:rPr lang="en-US" sz="1400" dirty="0"/>
              <a:t>Walker</a:t>
            </a:r>
          </a:p>
          <a:p>
            <a:pPr marL="800100" lvl="1" indent="-342900">
              <a:buFont typeface="Arial" panose="020B0604020202020204" pitchFamily="34" charset="0"/>
              <a:buChar char="•"/>
            </a:pPr>
            <a:r>
              <a:rPr lang="en-US" sz="1400" dirty="0"/>
              <a:t>Orthotics/Prosthetics</a:t>
            </a:r>
          </a:p>
          <a:p>
            <a:pPr marL="800100" lvl="1" indent="-342900">
              <a:buFont typeface="Arial" panose="020B0604020202020204" pitchFamily="34" charset="0"/>
              <a:buChar char="•"/>
            </a:pPr>
            <a:r>
              <a:rPr lang="en-US" sz="1400" dirty="0"/>
              <a:t>None of the above</a:t>
            </a:r>
          </a:p>
          <a:p>
            <a:pPr marL="342900" indent="-342900">
              <a:buFont typeface="Arial" panose="020B0604020202020204" pitchFamily="34" charset="0"/>
              <a:buChar char="•"/>
            </a:pPr>
            <a:endParaRPr lang="en-US" i="1" dirty="0"/>
          </a:p>
          <a:p>
            <a:endParaRPr lang="en-US" dirty="0"/>
          </a:p>
        </p:txBody>
      </p:sp>
    </p:spTree>
    <p:extLst>
      <p:ext uri="{BB962C8B-B14F-4D97-AF65-F5344CB8AC3E}">
        <p14:creationId xmlns:p14="http://schemas.microsoft.com/office/powerpoint/2010/main" val="206570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3688" y="2399539"/>
            <a:ext cx="9144000" cy="1445951"/>
          </a:xfrm>
        </p:spPr>
        <p:txBody>
          <a:bodyPr>
            <a:normAutofit/>
          </a:bodyPr>
          <a:lstStyle/>
          <a:p>
            <a:r>
              <a:rPr lang="en-US" sz="4000" dirty="0" smtClean="0"/>
              <a:t>(LOINC Answer list artifact preview)</a:t>
            </a:r>
            <a:endParaRPr lang="en-US" sz="4000" dirty="0"/>
          </a:p>
        </p:txBody>
      </p:sp>
    </p:spTree>
    <p:extLst>
      <p:ext uri="{BB962C8B-B14F-4D97-AF65-F5344CB8AC3E}">
        <p14:creationId xmlns:p14="http://schemas.microsoft.com/office/powerpoint/2010/main" val="15697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8409" y="1683973"/>
            <a:ext cx="9829800" cy="3762661"/>
          </a:xfrm>
        </p:spPr>
        <p:txBody>
          <a:bodyPr>
            <a:normAutofit/>
          </a:bodyPr>
          <a:lstStyle/>
          <a:p>
            <a:pPr marL="342900" indent="-342900" algn="l">
              <a:spcBef>
                <a:spcPts val="600"/>
              </a:spcBef>
              <a:spcAft>
                <a:spcPts val="600"/>
              </a:spcAft>
              <a:buFont typeface="Arial" panose="020B0604020202020204" pitchFamily="34" charset="0"/>
              <a:buChar char="•"/>
            </a:pPr>
            <a:r>
              <a:rPr lang="en-US" sz="2800" dirty="0" smtClean="0"/>
              <a:t>A </a:t>
            </a:r>
            <a:r>
              <a:rPr lang="en-US" sz="2800" dirty="0" smtClean="0"/>
              <a:t>flexible and </a:t>
            </a:r>
            <a:r>
              <a:rPr lang="en-US" sz="2800" dirty="0"/>
              <a:t>computable </a:t>
            </a:r>
            <a:r>
              <a:rPr lang="en-US" sz="2800" dirty="0" smtClean="0"/>
              <a:t>tool </a:t>
            </a:r>
            <a:r>
              <a:rPr lang="en-US" sz="2800" dirty="0" smtClean="0"/>
              <a:t>that provides groups </a:t>
            </a:r>
            <a:r>
              <a:rPr lang="en-US" sz="2800" dirty="0"/>
              <a:t>of LOINC codes for various </a:t>
            </a:r>
            <a:r>
              <a:rPr lang="en-US" sz="2800" dirty="0" smtClean="0"/>
              <a:t>purposes</a:t>
            </a:r>
          </a:p>
          <a:p>
            <a:pPr marL="342900" indent="-342900" algn="l">
              <a:spcBef>
                <a:spcPts val="600"/>
              </a:spcBef>
              <a:spcAft>
                <a:spcPts val="600"/>
              </a:spcAft>
              <a:buFont typeface="Arial" panose="020B0604020202020204" pitchFamily="34" charset="0"/>
              <a:buChar char="•"/>
            </a:pPr>
            <a:r>
              <a:rPr lang="en-US" sz="2800" dirty="0" smtClean="0"/>
              <a:t>Use cases: </a:t>
            </a:r>
          </a:p>
          <a:p>
            <a:pPr marL="800100" lvl="1" indent="-342900" algn="l">
              <a:spcBef>
                <a:spcPts val="600"/>
              </a:spcBef>
              <a:spcAft>
                <a:spcPts val="600"/>
              </a:spcAft>
              <a:buFont typeface="Arial" panose="020B0604020202020204" pitchFamily="34" charset="0"/>
              <a:buChar char="•"/>
            </a:pPr>
            <a:r>
              <a:rPr lang="en-US" sz="2400" dirty="0" smtClean="0"/>
              <a:t>Aggregating </a:t>
            </a:r>
            <a:r>
              <a:rPr lang="en-US" sz="2400" dirty="0"/>
              <a:t>data for displaying on a </a:t>
            </a:r>
            <a:r>
              <a:rPr lang="en-US" sz="2400" dirty="0" smtClean="0"/>
              <a:t>flowsheet</a:t>
            </a:r>
          </a:p>
          <a:p>
            <a:pPr marL="800100" lvl="1" indent="-342900" algn="l">
              <a:spcBef>
                <a:spcPts val="600"/>
              </a:spcBef>
              <a:spcAft>
                <a:spcPts val="600"/>
              </a:spcAft>
              <a:buFont typeface="Arial" panose="020B0604020202020204" pitchFamily="34" charset="0"/>
              <a:buChar char="•"/>
            </a:pPr>
            <a:r>
              <a:rPr lang="en-US" sz="2400" dirty="0" smtClean="0"/>
              <a:t>Retrieving </a:t>
            </a:r>
            <a:r>
              <a:rPr lang="en-US" sz="2400" dirty="0"/>
              <a:t>data for quality measure </a:t>
            </a:r>
            <a:r>
              <a:rPr lang="en-US" sz="2400" dirty="0" smtClean="0"/>
              <a:t>reporting</a:t>
            </a:r>
          </a:p>
          <a:p>
            <a:pPr marL="800100" lvl="1" indent="-342900" algn="l">
              <a:spcBef>
                <a:spcPts val="600"/>
              </a:spcBef>
              <a:spcAft>
                <a:spcPts val="600"/>
              </a:spcAft>
              <a:buFont typeface="Arial" panose="020B0604020202020204" pitchFamily="34" charset="0"/>
              <a:buChar char="•"/>
            </a:pPr>
            <a:r>
              <a:rPr lang="en-US" sz="2400" dirty="0" smtClean="0"/>
              <a:t>Collecting data </a:t>
            </a:r>
            <a:r>
              <a:rPr lang="en-US" sz="2400" dirty="0"/>
              <a:t>for </a:t>
            </a:r>
            <a:r>
              <a:rPr lang="en-US" sz="2400" dirty="0" smtClean="0"/>
              <a:t>research</a:t>
            </a:r>
            <a:endParaRPr lang="en-US" sz="2400" dirty="0" smtClean="0"/>
          </a:p>
        </p:txBody>
      </p:sp>
      <p:sp>
        <p:nvSpPr>
          <p:cNvPr id="3" name="Title 2"/>
          <p:cNvSpPr>
            <a:spLocks noGrp="1"/>
          </p:cNvSpPr>
          <p:nvPr>
            <p:ph type="title"/>
          </p:nvPr>
        </p:nvSpPr>
        <p:spPr/>
        <p:txBody>
          <a:bodyPr/>
          <a:lstStyle/>
          <a:p>
            <a:pPr algn="ctr"/>
            <a:r>
              <a:rPr lang="en-US" dirty="0" smtClean="0"/>
              <a:t>LOINC Group File</a:t>
            </a:r>
            <a:endParaRPr lang="en-US" dirty="0"/>
          </a:p>
        </p:txBody>
      </p:sp>
    </p:spTree>
    <p:extLst>
      <p:ext uri="{BB962C8B-B14F-4D97-AF65-F5344CB8AC3E}">
        <p14:creationId xmlns:p14="http://schemas.microsoft.com/office/powerpoint/2010/main" val="300124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16927" y="2163979"/>
            <a:ext cx="6345044" cy="3217985"/>
          </a:xfrm>
        </p:spPr>
        <p:txBody>
          <a:bodyPr>
            <a:normAutofit/>
          </a:bodyPr>
          <a:lstStyle/>
          <a:p>
            <a:pPr marL="342900" indent="-342900" algn="l">
              <a:buFont typeface="Arial" panose="020B0604020202020204" pitchFamily="34" charset="0"/>
              <a:buChar char="•"/>
            </a:pPr>
            <a:r>
              <a:rPr lang="en-US" sz="3200" dirty="0" smtClean="0"/>
              <a:t>Table core</a:t>
            </a:r>
            <a:endParaRPr lang="en-US" sz="3200" dirty="0"/>
          </a:p>
          <a:p>
            <a:pPr marL="342900" indent="-342900" algn="l">
              <a:buFont typeface="Arial" panose="020B0604020202020204" pitchFamily="34" charset="0"/>
              <a:buChar char="•"/>
            </a:pPr>
            <a:r>
              <a:rPr lang="en-US" sz="3200" dirty="0" smtClean="0"/>
              <a:t>Part </a:t>
            </a:r>
            <a:r>
              <a:rPr lang="en-US" sz="3200" dirty="0"/>
              <a:t>f</a:t>
            </a:r>
            <a:r>
              <a:rPr lang="en-US" sz="3200" dirty="0" smtClean="0"/>
              <a:t>ile</a:t>
            </a:r>
            <a:endParaRPr lang="en-US" sz="3200" dirty="0"/>
          </a:p>
          <a:p>
            <a:pPr marL="342900" indent="-342900" algn="l">
              <a:buFont typeface="Arial" panose="020B0604020202020204" pitchFamily="34" charset="0"/>
              <a:buChar char="•"/>
            </a:pPr>
            <a:r>
              <a:rPr lang="en-US" sz="3200" dirty="0" smtClean="0"/>
              <a:t>Answer file</a:t>
            </a:r>
            <a:endParaRPr lang="en-US" sz="3200" dirty="0"/>
          </a:p>
          <a:p>
            <a:pPr marL="342900" indent="-342900" algn="l">
              <a:buFont typeface="Arial" panose="020B0604020202020204" pitchFamily="34" charset="0"/>
              <a:buChar char="•"/>
            </a:pPr>
            <a:r>
              <a:rPr lang="en-US" sz="3200" dirty="0" smtClean="0"/>
              <a:t>Group file</a:t>
            </a:r>
          </a:p>
        </p:txBody>
      </p:sp>
      <p:sp>
        <p:nvSpPr>
          <p:cNvPr id="3" name="Title 2"/>
          <p:cNvSpPr>
            <a:spLocks noGrp="1"/>
          </p:cNvSpPr>
          <p:nvPr>
            <p:ph type="title"/>
          </p:nvPr>
        </p:nvSpPr>
        <p:spPr>
          <a:xfrm>
            <a:off x="838200" y="814221"/>
            <a:ext cx="10515600" cy="1122652"/>
          </a:xfrm>
        </p:spPr>
        <p:txBody>
          <a:bodyPr>
            <a:normAutofit/>
          </a:bodyPr>
          <a:lstStyle/>
          <a:p>
            <a:pPr algn="ctr"/>
            <a:r>
              <a:rPr lang="en-US" sz="5400" dirty="0" smtClean="0"/>
              <a:t>New artifacts in LOINC 2.61</a:t>
            </a:r>
            <a:endParaRPr lang="en-US" sz="5400" dirty="0"/>
          </a:p>
        </p:txBody>
      </p:sp>
      <p:sp>
        <p:nvSpPr>
          <p:cNvPr id="6" name="Cloud Callout 5"/>
          <p:cNvSpPr/>
          <p:nvPr/>
        </p:nvSpPr>
        <p:spPr>
          <a:xfrm>
            <a:off x="5618018" y="2996406"/>
            <a:ext cx="5735782" cy="1889719"/>
          </a:xfrm>
          <a:prstGeom prst="cloudCallout">
            <a:avLst>
              <a:gd name="adj1" fmla="val 38989"/>
              <a:gd name="adj2" fmla="val 85359"/>
            </a:avLst>
          </a:prstGeom>
          <a:solidFill>
            <a:srgbClr val="29A9E1"/>
          </a:solidFill>
          <a:ln>
            <a:solidFill>
              <a:srgbClr val="29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bg1"/>
                  </a:solidFill>
                </a:ln>
                <a:solidFill>
                  <a:schemeClr val="bg1"/>
                </a:solidFill>
              </a:rPr>
              <a:t>And a revamped Multi-axial hierarchy!</a:t>
            </a:r>
            <a:endParaRPr lang="en-US" sz="2800" dirty="0">
              <a:ln>
                <a:solidFill>
                  <a:schemeClr val="bg1"/>
                </a:solidFill>
              </a:ln>
              <a:solidFill>
                <a:schemeClr val="bg1"/>
              </a:solidFill>
            </a:endParaRPr>
          </a:p>
        </p:txBody>
      </p:sp>
    </p:spTree>
    <p:extLst>
      <p:ext uri="{BB962C8B-B14F-4D97-AF65-F5344CB8AC3E}">
        <p14:creationId xmlns:p14="http://schemas.microsoft.com/office/powerpoint/2010/main" val="1441014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690688"/>
            <a:ext cx="9144000" cy="3567112"/>
          </a:xfrm>
        </p:spPr>
        <p:txBody>
          <a:bodyPr>
            <a:normAutofit fontScale="92500" lnSpcReduction="10000"/>
          </a:bodyPr>
          <a:lstStyle/>
          <a:p>
            <a:pPr marL="342900" indent="-342900" algn="l">
              <a:buFont typeface="Arial" panose="020B0604020202020204" pitchFamily="34" charset="0"/>
              <a:buChar char="•"/>
            </a:pPr>
            <a:r>
              <a:rPr lang="en-US" sz="2800" dirty="0" smtClean="0"/>
              <a:t>Currently contains </a:t>
            </a:r>
            <a:r>
              <a:rPr lang="en-US" sz="2800" dirty="0" smtClean="0"/>
              <a:t>13 Parent </a:t>
            </a:r>
            <a:r>
              <a:rPr lang="en-US" sz="2800" dirty="0" smtClean="0"/>
              <a:t>groups and </a:t>
            </a:r>
            <a:r>
              <a:rPr lang="en-US" sz="2800" dirty="0" smtClean="0"/>
              <a:t>2000+ </a:t>
            </a:r>
            <a:r>
              <a:rPr lang="en-US" sz="2800" dirty="0" smtClean="0"/>
              <a:t>Groups</a:t>
            </a:r>
          </a:p>
          <a:p>
            <a:pPr marL="342900" indent="-342900" algn="l">
              <a:buFont typeface="Arial" panose="020B0604020202020204" pitchFamily="34" charset="0"/>
              <a:buChar char="•"/>
            </a:pPr>
            <a:r>
              <a:rPr lang="en-US" sz="2800" dirty="0" smtClean="0"/>
              <a:t>List of fields:</a:t>
            </a:r>
          </a:p>
          <a:p>
            <a:pPr marL="800100" lvl="1" indent="-342900" algn="l">
              <a:buFont typeface="Arial" panose="020B0604020202020204" pitchFamily="34" charset="0"/>
              <a:buChar char="•"/>
            </a:pPr>
            <a:r>
              <a:rPr lang="en-US" sz="2200" dirty="0" err="1" smtClean="0"/>
              <a:t>ParentGroupID</a:t>
            </a:r>
            <a:r>
              <a:rPr lang="en-US" sz="2200" dirty="0" smtClean="0"/>
              <a:t> </a:t>
            </a:r>
            <a:r>
              <a:rPr lang="en-US" sz="2200" dirty="0" smtClean="0"/>
              <a:t>(prefix “LG</a:t>
            </a:r>
            <a:r>
              <a:rPr lang="en-US" sz="2200" dirty="0" smtClean="0"/>
              <a:t>”)</a:t>
            </a:r>
          </a:p>
          <a:p>
            <a:pPr marL="800100" lvl="1" indent="-342900" algn="l">
              <a:buFont typeface="Arial" panose="020B0604020202020204" pitchFamily="34" charset="0"/>
              <a:buChar char="•"/>
            </a:pPr>
            <a:r>
              <a:rPr lang="en-US" sz="2200" dirty="0" err="1" smtClean="0"/>
              <a:t>ParentGroup</a:t>
            </a:r>
            <a:endParaRPr lang="en-US" sz="2200" dirty="0" smtClean="0"/>
          </a:p>
          <a:p>
            <a:pPr marL="800100" lvl="1" indent="-342900" algn="l">
              <a:buFont typeface="Arial" panose="020B0604020202020204" pitchFamily="34" charset="0"/>
              <a:buChar char="•"/>
            </a:pPr>
            <a:r>
              <a:rPr lang="en-US" sz="2200" dirty="0" err="1" smtClean="0"/>
              <a:t>ParentGroupCategory</a:t>
            </a:r>
            <a:r>
              <a:rPr lang="en-US" sz="2200" dirty="0" smtClean="0"/>
              <a:t> (Clinical, Laboratory)</a:t>
            </a:r>
          </a:p>
          <a:p>
            <a:pPr marL="800100" lvl="1" indent="-342900" algn="l">
              <a:buFont typeface="Arial" panose="020B0604020202020204" pitchFamily="34" charset="0"/>
              <a:buChar char="•"/>
            </a:pPr>
            <a:r>
              <a:rPr lang="en-US" sz="2200" dirty="0" err="1" smtClean="0"/>
              <a:t>ParentGroupDescription</a:t>
            </a:r>
            <a:endParaRPr lang="en-US" sz="2200" dirty="0" smtClean="0"/>
          </a:p>
          <a:p>
            <a:pPr marL="800100" lvl="1" indent="-342900" algn="l">
              <a:buFont typeface="Arial" panose="020B0604020202020204" pitchFamily="34" charset="0"/>
              <a:buChar char="•"/>
            </a:pPr>
            <a:r>
              <a:rPr lang="en-US" sz="2200" dirty="0" err="1"/>
              <a:t>GroupID</a:t>
            </a:r>
            <a:r>
              <a:rPr lang="en-US" sz="2200" dirty="0"/>
              <a:t> (also prefix “LG”)</a:t>
            </a:r>
          </a:p>
          <a:p>
            <a:pPr marL="800100" lvl="1" indent="-342900" algn="l">
              <a:buFont typeface="Arial" panose="020B0604020202020204" pitchFamily="34" charset="0"/>
              <a:buChar char="•"/>
            </a:pPr>
            <a:r>
              <a:rPr lang="en-US" sz="2200" dirty="0" smtClean="0"/>
              <a:t>Group</a:t>
            </a:r>
          </a:p>
          <a:p>
            <a:pPr marL="800100" lvl="1" indent="-342900" algn="l">
              <a:buFont typeface="Arial" panose="020B0604020202020204" pitchFamily="34" charset="0"/>
              <a:buChar char="•"/>
            </a:pPr>
            <a:r>
              <a:rPr lang="en-US" sz="2200" dirty="0" err="1" smtClean="0"/>
              <a:t>LoincNumber</a:t>
            </a:r>
            <a:endParaRPr lang="en-US" sz="2200" dirty="0" smtClean="0"/>
          </a:p>
          <a:p>
            <a:pPr marL="800100" lvl="1" indent="-342900" algn="l">
              <a:buFont typeface="Arial" panose="020B0604020202020204" pitchFamily="34" charset="0"/>
              <a:buChar char="•"/>
            </a:pPr>
            <a:r>
              <a:rPr lang="en-US" sz="2200" dirty="0" err="1" smtClean="0"/>
              <a:t>LongCommonName</a:t>
            </a:r>
            <a:endParaRPr lang="en-US" sz="2200" dirty="0"/>
          </a:p>
        </p:txBody>
      </p:sp>
      <p:sp>
        <p:nvSpPr>
          <p:cNvPr id="3" name="Title 2"/>
          <p:cNvSpPr>
            <a:spLocks noGrp="1"/>
          </p:cNvSpPr>
          <p:nvPr>
            <p:ph type="title"/>
          </p:nvPr>
        </p:nvSpPr>
        <p:spPr/>
        <p:txBody>
          <a:bodyPr/>
          <a:lstStyle/>
          <a:p>
            <a:pPr algn="ctr"/>
            <a:r>
              <a:rPr lang="en-US" dirty="0"/>
              <a:t>LOINC Group </a:t>
            </a:r>
            <a:r>
              <a:rPr lang="en-US" dirty="0" smtClean="0"/>
              <a:t>File (cont.)</a:t>
            </a:r>
            <a:endParaRPr lang="en-US" dirty="0"/>
          </a:p>
        </p:txBody>
      </p:sp>
    </p:spTree>
    <p:extLst>
      <p:ext uri="{BB962C8B-B14F-4D97-AF65-F5344CB8AC3E}">
        <p14:creationId xmlns:p14="http://schemas.microsoft.com/office/powerpoint/2010/main" val="2081866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690688"/>
            <a:ext cx="9144000" cy="3567112"/>
          </a:xfrm>
        </p:spPr>
        <p:txBody>
          <a:bodyPr>
            <a:normAutofit/>
          </a:bodyPr>
          <a:lstStyle/>
          <a:p>
            <a:pPr algn="l">
              <a:spcBef>
                <a:spcPts val="600"/>
              </a:spcBef>
              <a:spcAft>
                <a:spcPts val="600"/>
              </a:spcAft>
            </a:pPr>
            <a:r>
              <a:rPr lang="en-US" sz="2800" dirty="0">
                <a:solidFill>
                  <a:srgbClr val="E06328"/>
                </a:solidFill>
              </a:rPr>
              <a:t>**Use with caution**</a:t>
            </a:r>
          </a:p>
          <a:p>
            <a:pPr marL="800100" lvl="1" indent="-342900" algn="l">
              <a:spcBef>
                <a:spcPts val="600"/>
              </a:spcBef>
              <a:spcAft>
                <a:spcPts val="600"/>
              </a:spcAft>
              <a:buFont typeface="Arial" panose="020B0604020202020204" pitchFamily="34" charset="0"/>
              <a:buChar char="•"/>
            </a:pPr>
            <a:r>
              <a:rPr lang="en-US" sz="2400" dirty="0"/>
              <a:t>The distributed LOINC Group file is a work in progress. Expect the contents of this file, including the types of Groups that are included, to change from release to release as we receive feedback from users and refine our processes.</a:t>
            </a:r>
          </a:p>
          <a:p>
            <a:pPr marL="800100" lvl="1" indent="-342900" algn="l">
              <a:spcBef>
                <a:spcPts val="600"/>
              </a:spcBef>
              <a:buFont typeface="Arial" panose="020B0604020202020204" pitchFamily="34" charset="0"/>
              <a:buChar char="•"/>
            </a:pPr>
            <a:r>
              <a:rPr lang="en-US" sz="2400" dirty="0"/>
              <a:t>The contents of the file and the groupings MUST be validated by the user prior to implementation in any aspect of clinical care.</a:t>
            </a:r>
            <a:endParaRPr lang="en-US" sz="2400" dirty="0"/>
          </a:p>
        </p:txBody>
      </p:sp>
      <p:sp>
        <p:nvSpPr>
          <p:cNvPr id="3" name="Title 2"/>
          <p:cNvSpPr>
            <a:spLocks noGrp="1"/>
          </p:cNvSpPr>
          <p:nvPr>
            <p:ph type="title"/>
          </p:nvPr>
        </p:nvSpPr>
        <p:spPr/>
        <p:txBody>
          <a:bodyPr/>
          <a:lstStyle/>
          <a:p>
            <a:pPr algn="ctr"/>
            <a:r>
              <a:rPr lang="en-US" dirty="0"/>
              <a:t>LOINC Group </a:t>
            </a:r>
            <a:r>
              <a:rPr lang="en-US" dirty="0" smtClean="0"/>
              <a:t>File (cont.)</a:t>
            </a:r>
            <a:endParaRPr lang="en-US" dirty="0"/>
          </a:p>
        </p:txBody>
      </p:sp>
    </p:spTree>
    <p:extLst>
      <p:ext uri="{BB962C8B-B14F-4D97-AF65-F5344CB8AC3E}">
        <p14:creationId xmlns:p14="http://schemas.microsoft.com/office/powerpoint/2010/main" val="3851558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75657" y="1712232"/>
            <a:ext cx="10178143" cy="3817711"/>
          </a:xfrm>
        </p:spPr>
        <p:txBody>
          <a:bodyPr>
            <a:normAutofit fontScale="92500" lnSpcReduction="10000"/>
          </a:bodyPr>
          <a:lstStyle/>
          <a:p>
            <a:pPr algn="l"/>
            <a:r>
              <a:rPr lang="en-US" b="1" dirty="0" smtClean="0"/>
              <a:t>Parent Group</a:t>
            </a:r>
            <a:r>
              <a:rPr lang="en-US" b="1" dirty="0"/>
              <a:t>: </a:t>
            </a:r>
            <a:r>
              <a:rPr lang="en-US" dirty="0"/>
              <a:t>LG70-5</a:t>
            </a:r>
            <a:r>
              <a:rPr lang="en-US" dirty="0" smtClean="0"/>
              <a:t> (</a:t>
            </a:r>
            <a:r>
              <a:rPr lang="en-US" dirty="0" err="1" smtClean="0"/>
              <a:t>BodyMeasurements</a:t>
            </a:r>
            <a:r>
              <a:rPr lang="en-US" dirty="0" smtClean="0"/>
              <a:t>, </a:t>
            </a:r>
            <a:r>
              <a:rPr lang="en-US" dirty="0" err="1" smtClean="0"/>
              <a:t>SAME:Comp|Prop|Tm|Sys</a:t>
            </a:r>
            <a:r>
              <a:rPr lang="en-US" dirty="0" smtClean="0"/>
              <a:t>, </a:t>
            </a:r>
            <a:r>
              <a:rPr lang="en-US" dirty="0" err="1" smtClean="0"/>
              <a:t>ROLLUP:Method</a:t>
            </a:r>
            <a:r>
              <a:rPr lang="en-US" dirty="0" smtClean="0"/>
              <a:t>)</a:t>
            </a:r>
          </a:p>
          <a:p>
            <a:pPr algn="l"/>
            <a:r>
              <a:rPr lang="en-US" b="1" dirty="0" err="1" smtClean="0"/>
              <a:t>ParentGroupCatergory</a:t>
            </a:r>
            <a:r>
              <a:rPr lang="en-US" b="1" dirty="0" smtClean="0"/>
              <a:t>: </a:t>
            </a:r>
            <a:r>
              <a:rPr lang="en-US" dirty="0" smtClean="0"/>
              <a:t>Clinical </a:t>
            </a:r>
          </a:p>
          <a:p>
            <a:pPr algn="l"/>
            <a:r>
              <a:rPr lang="en-US" b="1" dirty="0" err="1" smtClean="0"/>
              <a:t>ParentGroupDescription</a:t>
            </a:r>
            <a:r>
              <a:rPr lang="en-US" b="1" dirty="0" smtClean="0"/>
              <a:t>: </a:t>
            </a:r>
            <a:r>
              <a:rPr lang="en-US" dirty="0" smtClean="0"/>
              <a:t>Contains </a:t>
            </a:r>
            <a:r>
              <a:rPr lang="en-US" dirty="0"/>
              <a:t>individual groups for non-fetal body weight, body height and head circumference, where each group contains all terms for that particular measurement regardless of the </a:t>
            </a:r>
            <a:r>
              <a:rPr lang="en-US" dirty="0" smtClean="0"/>
              <a:t>method.</a:t>
            </a:r>
          </a:p>
          <a:p>
            <a:pPr algn="l"/>
            <a:r>
              <a:rPr lang="en-US" b="1" dirty="0"/>
              <a:t>Groups</a:t>
            </a:r>
            <a:r>
              <a:rPr lang="en-US" dirty="0"/>
              <a:t> </a:t>
            </a:r>
            <a:r>
              <a:rPr lang="en-US" dirty="0" smtClean="0"/>
              <a:t>within Parent </a:t>
            </a:r>
            <a:r>
              <a:rPr lang="en-US" dirty="0"/>
              <a:t>Group: </a:t>
            </a:r>
          </a:p>
          <a:p>
            <a:pPr marL="342900" indent="-342900" algn="l">
              <a:buFont typeface="Arial" panose="020B0604020202020204" pitchFamily="34" charset="0"/>
              <a:buChar char="•"/>
            </a:pPr>
            <a:r>
              <a:rPr lang="en-US" dirty="0" smtClean="0"/>
              <a:t>LG10305-7   </a:t>
            </a:r>
            <a:r>
              <a:rPr lang="en-US" dirty="0"/>
              <a:t>(Body </a:t>
            </a:r>
            <a:r>
              <a:rPr lang="en-US" dirty="0" err="1"/>
              <a:t>weight|Mass|Pt</a:t>
            </a:r>
            <a:r>
              <a:rPr lang="en-US" dirty="0"/>
              <a:t>|^Patient)</a:t>
            </a:r>
          </a:p>
          <a:p>
            <a:pPr marL="342900" indent="-342900" algn="l">
              <a:buFont typeface="Arial" panose="020B0604020202020204" pitchFamily="34" charset="0"/>
              <a:buChar char="•"/>
            </a:pPr>
            <a:r>
              <a:rPr lang="en-US" dirty="0" smtClean="0"/>
              <a:t>LG10304-0  </a:t>
            </a:r>
            <a:r>
              <a:rPr lang="en-US" dirty="0"/>
              <a:t>(Body </a:t>
            </a:r>
            <a:r>
              <a:rPr lang="en-US" dirty="0" err="1"/>
              <a:t>height|Len|Pt</a:t>
            </a:r>
            <a:r>
              <a:rPr lang="en-US" dirty="0"/>
              <a:t>|^Patient)</a:t>
            </a:r>
          </a:p>
          <a:p>
            <a:pPr marL="342900" indent="-342900" algn="l">
              <a:buFont typeface="Arial" panose="020B0604020202020204" pitchFamily="34" charset="0"/>
              <a:buChar char="•"/>
            </a:pPr>
            <a:r>
              <a:rPr lang="en-US" dirty="0" smtClean="0"/>
              <a:t>LG10306-5  </a:t>
            </a:r>
            <a:r>
              <a:rPr lang="en-US" dirty="0"/>
              <a:t>(</a:t>
            </a:r>
            <a:r>
              <a:rPr lang="en-US" dirty="0" err="1"/>
              <a:t>Circumference.occipital-frontal|Len|Pt|Head</a:t>
            </a:r>
            <a:r>
              <a:rPr lang="en-US" dirty="0"/>
              <a:t>) </a:t>
            </a:r>
          </a:p>
          <a:p>
            <a:pPr algn="l"/>
            <a:endParaRPr lang="en-US" dirty="0" smtClean="0"/>
          </a:p>
          <a:p>
            <a:pPr algn="l"/>
            <a:endParaRPr lang="en-US" dirty="0" smtClean="0"/>
          </a:p>
        </p:txBody>
      </p:sp>
      <p:sp>
        <p:nvSpPr>
          <p:cNvPr id="3" name="Title 2"/>
          <p:cNvSpPr>
            <a:spLocks noGrp="1"/>
          </p:cNvSpPr>
          <p:nvPr>
            <p:ph type="title"/>
          </p:nvPr>
        </p:nvSpPr>
        <p:spPr/>
        <p:txBody>
          <a:bodyPr/>
          <a:lstStyle/>
          <a:p>
            <a:pPr algn="ctr"/>
            <a:r>
              <a:rPr lang="en-US" dirty="0" smtClean="0"/>
              <a:t>LOINC Group File - Example</a:t>
            </a:r>
            <a:endParaRPr lang="en-US" dirty="0"/>
          </a:p>
        </p:txBody>
      </p:sp>
    </p:spTree>
    <p:extLst>
      <p:ext uri="{BB962C8B-B14F-4D97-AF65-F5344CB8AC3E}">
        <p14:creationId xmlns:p14="http://schemas.microsoft.com/office/powerpoint/2010/main" val="2457067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4249402"/>
              </p:ext>
            </p:extLst>
          </p:nvPr>
        </p:nvGraphicFramePr>
        <p:xfrm>
          <a:off x="2033572" y="1145754"/>
          <a:ext cx="8389258" cy="436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a:spLocks noGrp="1"/>
          </p:cNvSpPr>
          <p:nvPr>
            <p:ph type="title"/>
          </p:nvPr>
        </p:nvSpPr>
        <p:spPr>
          <a:xfrm>
            <a:off x="838200" y="568036"/>
            <a:ext cx="10515600" cy="1122652"/>
          </a:xfrm>
        </p:spPr>
        <p:txBody>
          <a:bodyPr/>
          <a:lstStyle/>
          <a:p>
            <a:pPr algn="ctr"/>
            <a:r>
              <a:rPr lang="en-US" dirty="0" smtClean="0"/>
              <a:t>LOINC Group File - Example</a:t>
            </a:r>
            <a:endParaRPr lang="en-US" dirty="0"/>
          </a:p>
        </p:txBody>
      </p:sp>
    </p:spTree>
    <p:extLst>
      <p:ext uri="{BB962C8B-B14F-4D97-AF65-F5344CB8AC3E}">
        <p14:creationId xmlns:p14="http://schemas.microsoft.com/office/powerpoint/2010/main" val="3244582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3688" y="2399539"/>
            <a:ext cx="9144000" cy="1445951"/>
          </a:xfrm>
        </p:spPr>
        <p:txBody>
          <a:bodyPr>
            <a:normAutofit/>
          </a:bodyPr>
          <a:lstStyle/>
          <a:p>
            <a:r>
              <a:rPr lang="en-US" sz="4000" dirty="0" smtClean="0"/>
              <a:t>(LOINC Group artifact preview)</a:t>
            </a:r>
            <a:endParaRPr lang="en-US" sz="4000" dirty="0"/>
          </a:p>
        </p:txBody>
      </p:sp>
    </p:spTree>
    <p:extLst>
      <p:ext uri="{BB962C8B-B14F-4D97-AF65-F5344CB8AC3E}">
        <p14:creationId xmlns:p14="http://schemas.microsoft.com/office/powerpoint/2010/main" val="1011466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3768" y="1683973"/>
            <a:ext cx="10680032" cy="3762661"/>
          </a:xfrm>
        </p:spPr>
        <p:txBody>
          <a:bodyPr>
            <a:normAutofit/>
          </a:bodyPr>
          <a:lstStyle/>
          <a:p>
            <a:pPr marL="342900" indent="-342900" algn="l">
              <a:spcBef>
                <a:spcPts val="600"/>
              </a:spcBef>
              <a:spcAft>
                <a:spcPts val="600"/>
              </a:spcAft>
              <a:buFont typeface="Arial" panose="020B0604020202020204" pitchFamily="34" charset="0"/>
              <a:buChar char="•"/>
            </a:pPr>
            <a:r>
              <a:rPr lang="en-US" dirty="0" smtClean="0"/>
              <a:t>Organization of codes based on multiple axes of each concept</a:t>
            </a:r>
          </a:p>
          <a:p>
            <a:pPr marL="342900" indent="-342900" algn="l">
              <a:spcBef>
                <a:spcPts val="600"/>
              </a:spcBef>
              <a:spcAft>
                <a:spcPts val="600"/>
              </a:spcAft>
              <a:buFont typeface="Arial" panose="020B0604020202020204" pitchFamily="34" charset="0"/>
              <a:buChar char="•"/>
            </a:pPr>
            <a:r>
              <a:rPr lang="en-US" dirty="0" smtClean="0">
                <a:sym typeface="Wingdings" panose="05000000000000000000" pitchFamily="2" charset="2"/>
              </a:rPr>
              <a:t>Available </a:t>
            </a:r>
            <a:r>
              <a:rPr lang="en-US" dirty="0">
                <a:sym typeface="Wingdings" panose="05000000000000000000" pitchFamily="2" charset="2"/>
              </a:rPr>
              <a:t>in RELMA </a:t>
            </a:r>
            <a:r>
              <a:rPr lang="en-US" dirty="0" smtClean="0">
                <a:sym typeface="Wingdings" panose="05000000000000000000" pitchFamily="2" charset="2"/>
              </a:rPr>
              <a:t>and as separate download </a:t>
            </a:r>
            <a:r>
              <a:rPr lang="en-US" dirty="0">
                <a:sym typeface="Wingdings" panose="05000000000000000000" pitchFamily="2" charset="2"/>
              </a:rPr>
              <a:t>from the LOINC website (</a:t>
            </a:r>
            <a:r>
              <a:rPr lang="en-US" dirty="0">
                <a:sym typeface="Wingdings" panose="05000000000000000000" pitchFamily="2" charset="2"/>
                <a:hlinkClick r:id="rId2"/>
              </a:rPr>
              <a:t>https://loinc.org/downloads/accessory-files</a:t>
            </a:r>
            <a:r>
              <a:rPr lang="en-US" dirty="0" smtClean="0">
                <a:sym typeface="Wingdings" panose="05000000000000000000" pitchFamily="2" charset="2"/>
                <a:hlinkClick r:id="rId2"/>
              </a:rPr>
              <a:t>/</a:t>
            </a:r>
            <a:r>
              <a:rPr lang="en-US" dirty="0" smtClean="0">
                <a:sym typeface="Wingdings" panose="05000000000000000000" pitchFamily="2" charset="2"/>
              </a:rPr>
              <a:t>) </a:t>
            </a:r>
            <a:endParaRPr lang="en-US" dirty="0">
              <a:sym typeface="Wingdings" panose="05000000000000000000" pitchFamily="2" charset="2"/>
            </a:endParaRPr>
          </a:p>
          <a:p>
            <a:pPr marL="342900" indent="-342900" algn="l">
              <a:spcBef>
                <a:spcPts val="600"/>
              </a:spcBef>
              <a:spcAft>
                <a:spcPts val="600"/>
              </a:spcAft>
              <a:buFont typeface="Arial" panose="020B0604020202020204" pitchFamily="34" charset="0"/>
              <a:buChar char="•"/>
            </a:pPr>
            <a:r>
              <a:rPr lang="en-US" dirty="0" smtClean="0"/>
              <a:t>Originally created for the laboratory class</a:t>
            </a:r>
          </a:p>
          <a:p>
            <a:pPr lvl="1" algn="l">
              <a:spcBef>
                <a:spcPts val="600"/>
              </a:spcBef>
              <a:spcAft>
                <a:spcPts val="600"/>
              </a:spcAft>
            </a:pPr>
            <a:r>
              <a:rPr lang="en-US" sz="2400" dirty="0" smtClean="0"/>
              <a:t>	Organized by: </a:t>
            </a:r>
          </a:p>
          <a:p>
            <a:pPr lvl="1" algn="l">
              <a:spcBef>
                <a:spcPts val="600"/>
              </a:spcBef>
              <a:spcAft>
                <a:spcPts val="600"/>
              </a:spcAft>
            </a:pPr>
            <a:r>
              <a:rPr lang="en-US" sz="2400" dirty="0"/>
              <a:t>	</a:t>
            </a:r>
            <a:r>
              <a:rPr lang="en-US" sz="2400" dirty="0" smtClean="0"/>
              <a:t>Class </a:t>
            </a:r>
            <a:r>
              <a:rPr lang="en-US" sz="2400" dirty="0" smtClean="0">
                <a:sym typeface="Wingdings" panose="05000000000000000000" pitchFamily="2" charset="2"/>
              </a:rPr>
              <a:t> </a:t>
            </a:r>
          </a:p>
          <a:p>
            <a:pPr lvl="1" algn="l">
              <a:spcBef>
                <a:spcPts val="600"/>
              </a:spcBef>
              <a:spcAft>
                <a:spcPts val="600"/>
              </a:spcAft>
            </a:pPr>
            <a:r>
              <a:rPr lang="en-US" sz="2400" dirty="0">
                <a:sym typeface="Wingdings" panose="05000000000000000000" pitchFamily="2" charset="2"/>
              </a:rPr>
              <a:t>	</a:t>
            </a:r>
            <a:r>
              <a:rPr lang="en-US" sz="2400" dirty="0" smtClean="0">
                <a:sym typeface="Wingdings" panose="05000000000000000000" pitchFamily="2" charset="2"/>
              </a:rPr>
              <a:t>Component  </a:t>
            </a:r>
          </a:p>
          <a:p>
            <a:pPr lvl="1" algn="l">
              <a:spcBef>
                <a:spcPts val="600"/>
              </a:spcBef>
              <a:spcAft>
                <a:spcPts val="600"/>
              </a:spcAft>
            </a:pPr>
            <a:r>
              <a:rPr lang="en-US" sz="2400" dirty="0">
                <a:sym typeface="Wingdings" panose="05000000000000000000" pitchFamily="2" charset="2"/>
              </a:rPr>
              <a:t>	</a:t>
            </a:r>
            <a:r>
              <a:rPr lang="en-US" sz="2400" dirty="0" smtClean="0">
                <a:sym typeface="Wingdings" panose="05000000000000000000" pitchFamily="2" charset="2"/>
              </a:rPr>
              <a:t>System</a:t>
            </a:r>
            <a:endParaRPr lang="en-US" sz="1300" dirty="0">
              <a:sym typeface="Wingdings" panose="05000000000000000000" pitchFamily="2" charset="2"/>
            </a:endParaRPr>
          </a:p>
        </p:txBody>
      </p:sp>
      <p:sp>
        <p:nvSpPr>
          <p:cNvPr id="3" name="Title 2"/>
          <p:cNvSpPr>
            <a:spLocks noGrp="1"/>
          </p:cNvSpPr>
          <p:nvPr>
            <p:ph type="title"/>
          </p:nvPr>
        </p:nvSpPr>
        <p:spPr/>
        <p:txBody>
          <a:bodyPr/>
          <a:lstStyle/>
          <a:p>
            <a:pPr algn="ctr"/>
            <a:r>
              <a:rPr lang="en-US" dirty="0" smtClean="0"/>
              <a:t>LOINC Multi-axial hierarchy</a:t>
            </a:r>
            <a:endParaRPr lang="en-US" dirty="0"/>
          </a:p>
        </p:txBody>
      </p:sp>
      <p:pic>
        <p:nvPicPr>
          <p:cNvPr id="15" name="Picture 14"/>
          <p:cNvPicPr>
            <a:picLocks noChangeAspect="1"/>
          </p:cNvPicPr>
          <p:nvPr/>
        </p:nvPicPr>
        <p:blipFill>
          <a:blip r:embed="rId3"/>
          <a:stretch>
            <a:fillRect/>
          </a:stretch>
        </p:blipFill>
        <p:spPr>
          <a:xfrm>
            <a:off x="4272371" y="3457018"/>
            <a:ext cx="6182247" cy="3191999"/>
          </a:xfrm>
          <a:prstGeom prst="rect">
            <a:avLst/>
          </a:prstGeom>
        </p:spPr>
      </p:pic>
    </p:spTree>
    <p:extLst>
      <p:ext uri="{BB962C8B-B14F-4D97-AF65-F5344CB8AC3E}">
        <p14:creationId xmlns:p14="http://schemas.microsoft.com/office/powerpoint/2010/main" val="2872441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8409" y="1683973"/>
            <a:ext cx="9829800" cy="3762661"/>
          </a:xfrm>
        </p:spPr>
        <p:txBody>
          <a:bodyPr>
            <a:normAutofit/>
          </a:bodyPr>
          <a:lstStyle/>
          <a:p>
            <a:pPr marL="342900" indent="-342900" algn="l">
              <a:spcBef>
                <a:spcPts val="600"/>
              </a:spcBef>
              <a:spcAft>
                <a:spcPts val="600"/>
              </a:spcAft>
              <a:buFont typeface="Arial" panose="020B0604020202020204" pitchFamily="34" charset="0"/>
              <a:buChar char="•"/>
            </a:pPr>
            <a:r>
              <a:rPr lang="en-US" sz="2800" dirty="0"/>
              <a:t>Over time, other domains (not all) were added to the hierarchy</a:t>
            </a:r>
          </a:p>
          <a:p>
            <a:pPr marL="800100" lvl="1" indent="-342900" algn="l">
              <a:spcBef>
                <a:spcPts val="600"/>
              </a:spcBef>
              <a:spcAft>
                <a:spcPts val="600"/>
              </a:spcAft>
              <a:buFont typeface="Arial" panose="020B0604020202020204" pitchFamily="34" charset="0"/>
              <a:buChar char="•"/>
            </a:pPr>
            <a:r>
              <a:rPr lang="en-US" sz="2400" dirty="0" smtClean="0">
                <a:sym typeface="Wingdings" panose="05000000000000000000" pitchFamily="2" charset="2"/>
              </a:rPr>
              <a:t>Most </a:t>
            </a:r>
            <a:r>
              <a:rPr lang="en-US" sz="2400" dirty="0"/>
              <a:t>based on the same organization as for lab terms</a:t>
            </a:r>
          </a:p>
          <a:p>
            <a:pPr marL="800100" lvl="1" indent="-342900" algn="l">
              <a:spcBef>
                <a:spcPts val="600"/>
              </a:spcBef>
              <a:spcAft>
                <a:spcPts val="600"/>
              </a:spcAft>
              <a:buFont typeface="Arial" panose="020B0604020202020204" pitchFamily="34" charset="0"/>
              <a:buChar char="•"/>
            </a:pPr>
            <a:r>
              <a:rPr lang="en-US" sz="2400" dirty="0" smtClean="0"/>
              <a:t>Radiology </a:t>
            </a:r>
            <a:r>
              <a:rPr lang="en-US" sz="2400" dirty="0"/>
              <a:t>terms organized </a:t>
            </a:r>
            <a:endParaRPr lang="en-US" sz="2400" dirty="0" smtClean="0"/>
          </a:p>
          <a:p>
            <a:pPr lvl="1" algn="l">
              <a:spcBef>
                <a:spcPts val="600"/>
              </a:spcBef>
              <a:spcAft>
                <a:spcPts val="600"/>
              </a:spcAft>
            </a:pPr>
            <a:r>
              <a:rPr lang="en-US" sz="2400" dirty="0"/>
              <a:t>	</a:t>
            </a:r>
            <a:r>
              <a:rPr lang="en-US" sz="2400" dirty="0" smtClean="0"/>
              <a:t>by</a:t>
            </a:r>
            <a:r>
              <a:rPr lang="en-US" sz="2400" dirty="0"/>
              <a:t>: </a:t>
            </a:r>
            <a:r>
              <a:rPr lang="en-US" sz="2400" dirty="0" smtClean="0"/>
              <a:t>System </a:t>
            </a:r>
            <a:r>
              <a:rPr lang="en-US" sz="2400" dirty="0">
                <a:sym typeface="Wingdings" panose="05000000000000000000" pitchFamily="2" charset="2"/>
              </a:rPr>
              <a:t> </a:t>
            </a:r>
            <a:r>
              <a:rPr lang="en-US" sz="2400" dirty="0" smtClean="0">
                <a:sym typeface="Wingdings" panose="05000000000000000000" pitchFamily="2" charset="2"/>
              </a:rPr>
              <a:t>Modality</a:t>
            </a:r>
            <a:endParaRPr lang="en-US" sz="2400" dirty="0">
              <a:sym typeface="Wingdings" panose="05000000000000000000" pitchFamily="2" charset="2"/>
            </a:endParaRPr>
          </a:p>
          <a:p>
            <a:pPr marL="800100" lvl="1" indent="-342900" algn="l">
              <a:spcBef>
                <a:spcPts val="600"/>
              </a:spcBef>
              <a:spcAft>
                <a:spcPts val="600"/>
              </a:spcAft>
              <a:buFont typeface="Arial" panose="020B0604020202020204" pitchFamily="34" charset="0"/>
              <a:buChar char="•"/>
            </a:pPr>
            <a:endParaRPr lang="en-US" sz="2400" dirty="0">
              <a:sym typeface="Wingdings" panose="05000000000000000000" pitchFamily="2" charset="2"/>
            </a:endParaRPr>
          </a:p>
        </p:txBody>
      </p:sp>
      <p:sp>
        <p:nvSpPr>
          <p:cNvPr id="3" name="Title 2"/>
          <p:cNvSpPr>
            <a:spLocks noGrp="1"/>
          </p:cNvSpPr>
          <p:nvPr>
            <p:ph type="title"/>
          </p:nvPr>
        </p:nvSpPr>
        <p:spPr/>
        <p:txBody>
          <a:bodyPr/>
          <a:lstStyle/>
          <a:p>
            <a:pPr algn="ctr"/>
            <a:r>
              <a:rPr lang="en-US" dirty="0" smtClean="0"/>
              <a:t>LOINC Multi-axial hierarchy (cont.)</a:t>
            </a:r>
            <a:endParaRPr lang="en-US" dirty="0"/>
          </a:p>
        </p:txBody>
      </p:sp>
      <p:pic>
        <p:nvPicPr>
          <p:cNvPr id="4" name="Picture 3"/>
          <p:cNvPicPr>
            <a:picLocks noChangeAspect="1"/>
          </p:cNvPicPr>
          <p:nvPr/>
        </p:nvPicPr>
        <p:blipFill>
          <a:blip r:embed="rId2"/>
          <a:stretch>
            <a:fillRect/>
          </a:stretch>
        </p:blipFill>
        <p:spPr>
          <a:xfrm>
            <a:off x="6268452" y="3212432"/>
            <a:ext cx="4184590" cy="3113923"/>
          </a:xfrm>
          <a:prstGeom prst="rect">
            <a:avLst/>
          </a:prstGeom>
        </p:spPr>
      </p:pic>
    </p:spTree>
    <p:extLst>
      <p:ext uri="{BB962C8B-B14F-4D97-AF65-F5344CB8AC3E}">
        <p14:creationId xmlns:p14="http://schemas.microsoft.com/office/powerpoint/2010/main" val="2606438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5642" y="1683973"/>
            <a:ext cx="10611853" cy="3762661"/>
          </a:xfrm>
        </p:spPr>
        <p:txBody>
          <a:bodyPr>
            <a:noAutofit/>
          </a:bodyPr>
          <a:lstStyle/>
          <a:p>
            <a:pPr marL="342900" indent="-342900" algn="l">
              <a:spcBef>
                <a:spcPts val="600"/>
              </a:spcBef>
              <a:spcAft>
                <a:spcPts val="600"/>
              </a:spcAft>
              <a:buFont typeface="Arial" panose="020B0604020202020204" pitchFamily="34" charset="0"/>
              <a:buChar char="•"/>
            </a:pPr>
            <a:r>
              <a:rPr lang="en-US" dirty="0" smtClean="0">
                <a:sym typeface="Wingdings" panose="05000000000000000000" pitchFamily="2" charset="2"/>
              </a:rPr>
              <a:t>As of LOINC version 2.60, </a:t>
            </a:r>
            <a:r>
              <a:rPr lang="en-US" dirty="0" smtClean="0">
                <a:solidFill>
                  <a:srgbClr val="29A9FF"/>
                </a:solidFill>
                <a:sym typeface="Wingdings" panose="05000000000000000000" pitchFamily="2" charset="2"/>
              </a:rPr>
              <a:t>all</a:t>
            </a:r>
            <a:r>
              <a:rPr lang="en-US" dirty="0" smtClean="0">
                <a:sym typeface="Wingdings" panose="05000000000000000000" pitchFamily="2" charset="2"/>
              </a:rPr>
              <a:t> LOINC terms are in the hierarchy</a:t>
            </a:r>
          </a:p>
          <a:p>
            <a:pPr marL="342900" indent="-342900" algn="l">
              <a:spcBef>
                <a:spcPts val="600"/>
              </a:spcBef>
              <a:spcAft>
                <a:spcPts val="600"/>
              </a:spcAft>
              <a:buFont typeface="Arial" panose="020B0604020202020204" pitchFamily="34" charset="0"/>
              <a:buChar char="•"/>
            </a:pPr>
            <a:r>
              <a:rPr lang="en-US" dirty="0" smtClean="0">
                <a:sym typeface="Wingdings" panose="05000000000000000000" pitchFamily="2" charset="2"/>
              </a:rPr>
              <a:t>Everything except the radiology domain is organized based on Class  Component  System</a:t>
            </a:r>
          </a:p>
          <a:p>
            <a:pPr marL="342900" indent="-342900" algn="l">
              <a:spcBef>
                <a:spcPts val="600"/>
              </a:spcBef>
              <a:spcAft>
                <a:spcPts val="600"/>
              </a:spcAft>
              <a:buFont typeface="Arial" panose="020B0604020202020204" pitchFamily="34" charset="0"/>
              <a:buChar char="•"/>
            </a:pPr>
            <a:r>
              <a:rPr lang="en-US" dirty="0" smtClean="0">
                <a:sym typeface="Wingdings" panose="05000000000000000000" pitchFamily="2" charset="2"/>
              </a:rPr>
              <a:t>However, in some domains, such as survey instruments, the Components are not included in the Component tree and System is ^Patient for all, so to include these, we created a “Not yet categorized” node</a:t>
            </a:r>
          </a:p>
          <a:p>
            <a:pPr marL="342900" indent="-342900" algn="l">
              <a:spcBef>
                <a:spcPts val="600"/>
              </a:spcBef>
              <a:spcAft>
                <a:spcPts val="600"/>
              </a:spcAft>
              <a:buFont typeface="Arial" panose="020B0604020202020204" pitchFamily="34" charset="0"/>
              <a:buChar char="•"/>
            </a:pPr>
            <a:r>
              <a:rPr lang="en-US" dirty="0" smtClean="0">
                <a:sym typeface="Wingdings" panose="05000000000000000000" pitchFamily="2" charset="2"/>
              </a:rPr>
              <a:t>We plan to review the uncategorized terms and will likely create new organization strategies for certain domains, such as Document Ontology and Surveys, similar to what we have done for Radiology</a:t>
            </a:r>
          </a:p>
        </p:txBody>
      </p:sp>
      <p:sp>
        <p:nvSpPr>
          <p:cNvPr id="3" name="Title 2"/>
          <p:cNvSpPr>
            <a:spLocks noGrp="1"/>
          </p:cNvSpPr>
          <p:nvPr>
            <p:ph type="title"/>
          </p:nvPr>
        </p:nvSpPr>
        <p:spPr/>
        <p:txBody>
          <a:bodyPr/>
          <a:lstStyle/>
          <a:p>
            <a:pPr algn="ctr"/>
            <a:r>
              <a:rPr lang="en-US" dirty="0" smtClean="0"/>
              <a:t>LOINC Multi-axial hierarchy (cont.)</a:t>
            </a:r>
            <a:endParaRPr lang="en-US" dirty="0"/>
          </a:p>
        </p:txBody>
      </p:sp>
    </p:spTree>
    <p:extLst>
      <p:ext uri="{BB962C8B-B14F-4D97-AF65-F5344CB8AC3E}">
        <p14:creationId xmlns:p14="http://schemas.microsoft.com/office/powerpoint/2010/main" val="2820107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3687" y="2399539"/>
            <a:ext cx="9912263" cy="1445951"/>
          </a:xfrm>
        </p:spPr>
        <p:txBody>
          <a:bodyPr>
            <a:normAutofit/>
          </a:bodyPr>
          <a:lstStyle/>
          <a:p>
            <a:r>
              <a:rPr lang="en-US" sz="4000" dirty="0" smtClean="0"/>
              <a:t>(Multi-axial tree preview: RELMA &amp; table)</a:t>
            </a:r>
            <a:endParaRPr lang="en-US" sz="4000" dirty="0"/>
          </a:p>
        </p:txBody>
      </p:sp>
    </p:spTree>
    <p:extLst>
      <p:ext uri="{BB962C8B-B14F-4D97-AF65-F5344CB8AC3E}">
        <p14:creationId xmlns:p14="http://schemas.microsoft.com/office/powerpoint/2010/main" val="934828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838200" y="1674496"/>
            <a:ext cx="10940716" cy="3750944"/>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LOINC Table</a:t>
            </a:r>
          </a:p>
          <a:p>
            <a:r>
              <a:rPr lang="en-US" dirty="0" smtClean="0"/>
              <a:t>LOINC Top 2000+ Results</a:t>
            </a:r>
          </a:p>
          <a:p>
            <a:r>
              <a:rPr lang="en-US" dirty="0" smtClean="0"/>
              <a:t>LOINC </a:t>
            </a:r>
            <a:r>
              <a:rPr lang="en-US" dirty="0"/>
              <a:t>Universal Lab Order Value Set</a:t>
            </a:r>
          </a:p>
          <a:p>
            <a:r>
              <a:rPr lang="en-US" dirty="0" smtClean="0"/>
              <a:t>LOINC Common UCUM Codes</a:t>
            </a:r>
          </a:p>
          <a:p>
            <a:r>
              <a:rPr lang="en-US" dirty="0"/>
              <a:t>LOINC Document Ontology</a:t>
            </a:r>
          </a:p>
          <a:p>
            <a:r>
              <a:rPr lang="en-US" dirty="0" smtClean="0"/>
              <a:t>LOINC Imaging Document Codes</a:t>
            </a:r>
          </a:p>
          <a:p>
            <a:r>
              <a:rPr lang="en-US" dirty="0" smtClean="0"/>
              <a:t>LOINC </a:t>
            </a:r>
            <a:r>
              <a:rPr lang="en-US" dirty="0" smtClean="0"/>
              <a:t>Panels and Forms </a:t>
            </a:r>
          </a:p>
          <a:p>
            <a:r>
              <a:rPr lang="en-US" dirty="0" smtClean="0"/>
              <a:t>LOINC RSNA Radiology Playbook</a:t>
            </a:r>
          </a:p>
          <a:p>
            <a:r>
              <a:rPr lang="en-US" dirty="0" smtClean="0"/>
              <a:t>LOINC SNOMED CT Mappings</a:t>
            </a:r>
          </a:p>
          <a:p>
            <a:r>
              <a:rPr lang="en-US" dirty="0" smtClean="0"/>
              <a:t>LOINC IEEE Mappings</a:t>
            </a:r>
          </a:p>
          <a:p>
            <a:r>
              <a:rPr lang="en-US" dirty="0" smtClean="0"/>
              <a:t>LOINC Linguistic </a:t>
            </a:r>
            <a:r>
              <a:rPr lang="en-US" dirty="0" smtClean="0"/>
              <a:t>Variants</a:t>
            </a:r>
            <a:endParaRPr lang="en-US" dirty="0" smtClean="0"/>
          </a:p>
        </p:txBody>
      </p:sp>
      <p:sp>
        <p:nvSpPr>
          <p:cNvPr id="3" name="Title 2"/>
          <p:cNvSpPr txBox="1">
            <a:spLocks/>
          </p:cNvSpPr>
          <p:nvPr/>
        </p:nvSpPr>
        <p:spPr>
          <a:xfrm>
            <a:off x="838200" y="568036"/>
            <a:ext cx="10515600" cy="1122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Existing LOINC Artifacts</a:t>
            </a:r>
            <a:endParaRPr lang="en-US" dirty="0"/>
          </a:p>
        </p:txBody>
      </p:sp>
      <p:sp>
        <p:nvSpPr>
          <p:cNvPr id="4" name="TextBox 3"/>
          <p:cNvSpPr txBox="1"/>
          <p:nvPr/>
        </p:nvSpPr>
        <p:spPr>
          <a:xfrm>
            <a:off x="4557486" y="5425440"/>
            <a:ext cx="5138057" cy="1200329"/>
          </a:xfrm>
          <a:prstGeom prst="rect">
            <a:avLst/>
          </a:prstGeom>
          <a:noFill/>
        </p:spPr>
        <p:txBody>
          <a:bodyPr wrap="square" rtlCol="0">
            <a:spAutoFit/>
          </a:bodyPr>
          <a:lstStyle/>
          <a:p>
            <a:r>
              <a:rPr lang="en-US" b="1" dirty="0" smtClean="0"/>
              <a:t>Available for download: </a:t>
            </a:r>
          </a:p>
          <a:p>
            <a:r>
              <a:rPr lang="en-US" dirty="0">
                <a:hlinkClick r:id="rId2"/>
              </a:rPr>
              <a:t>https://loinc.org/downloads/loinc</a:t>
            </a:r>
            <a:r>
              <a:rPr lang="en-US" dirty="0" smtClean="0">
                <a:hlinkClick r:id="rId2"/>
              </a:rPr>
              <a:t>/</a:t>
            </a:r>
          </a:p>
          <a:p>
            <a:r>
              <a:rPr lang="en-US" dirty="0" smtClean="0">
                <a:hlinkClick r:id="rId2"/>
              </a:rPr>
              <a:t>https</a:t>
            </a:r>
            <a:r>
              <a:rPr lang="en-US" dirty="0">
                <a:hlinkClick r:id="rId2"/>
              </a:rPr>
              <a:t>://loinc.org/downloads/accessory-files</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442486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07831" y="1608991"/>
            <a:ext cx="10155115" cy="3949597"/>
          </a:xfrm>
        </p:spPr>
        <p:txBody>
          <a:bodyPr>
            <a:normAutofit fontScale="92500" lnSpcReduction="10000"/>
          </a:bodyPr>
          <a:lstStyle/>
          <a:p>
            <a:pPr algn="l"/>
            <a:r>
              <a:rPr lang="en-US" sz="2800" b="1" dirty="0" smtClean="0"/>
              <a:t>Goal: </a:t>
            </a:r>
            <a:r>
              <a:rPr lang="en-US" sz="2800" dirty="0" smtClean="0"/>
              <a:t>to make it easier for implementers to update to the latest LOINC release without </a:t>
            </a:r>
            <a:r>
              <a:rPr lang="en-US" sz="2800" dirty="0" smtClean="0"/>
              <a:t>changing </a:t>
            </a:r>
            <a:r>
              <a:rPr lang="en-US" sz="2800" dirty="0" smtClean="0"/>
              <a:t>their database structure</a:t>
            </a:r>
          </a:p>
          <a:p>
            <a:pPr marL="342900" indent="-342900" algn="l">
              <a:buFont typeface="Arial" panose="020B0604020202020204" pitchFamily="34" charset="0"/>
              <a:buChar char="•"/>
            </a:pPr>
            <a:r>
              <a:rPr lang="en-US" dirty="0" smtClean="0"/>
              <a:t>Contains </a:t>
            </a:r>
            <a:r>
              <a:rPr lang="en-US" dirty="0"/>
              <a:t>all of the LOINC terms that are in the </a:t>
            </a:r>
            <a:r>
              <a:rPr lang="en-US" dirty="0" smtClean="0"/>
              <a:t>full LOINC Table</a:t>
            </a:r>
          </a:p>
          <a:p>
            <a:pPr marL="800100" lvl="1" indent="-342900" algn="l">
              <a:buFont typeface="Arial" panose="020B0604020202020204" pitchFamily="34" charset="0"/>
              <a:buChar char="•"/>
            </a:pPr>
            <a:r>
              <a:rPr lang="en-US" dirty="0" smtClean="0"/>
              <a:t>&gt;84,500 rows</a:t>
            </a:r>
          </a:p>
          <a:p>
            <a:pPr marL="342900" indent="-342900" algn="l">
              <a:buFont typeface="Arial" panose="020B0604020202020204" pitchFamily="34" charset="0"/>
              <a:buChar char="•"/>
            </a:pPr>
            <a:r>
              <a:rPr lang="en-US" dirty="0" smtClean="0"/>
              <a:t>With a subset of fields for each term</a:t>
            </a:r>
          </a:p>
          <a:p>
            <a:pPr marL="800100" lvl="1" indent="-342900" algn="l">
              <a:buFont typeface="Arial" panose="020B0604020202020204" pitchFamily="34" charset="0"/>
              <a:buChar char="•"/>
            </a:pPr>
            <a:r>
              <a:rPr lang="en-US" dirty="0" smtClean="0"/>
              <a:t>15 columns…versus 46 columns in the full table</a:t>
            </a:r>
          </a:p>
          <a:p>
            <a:pPr marL="342900" indent="-342900" algn="l">
              <a:buFont typeface="Arial" panose="020B0604020202020204" pitchFamily="34" charset="0"/>
              <a:buChar char="•"/>
            </a:pPr>
            <a:r>
              <a:rPr lang="en-US" dirty="0" smtClean="0"/>
              <a:t>Fields included are the ones that are crucial </a:t>
            </a:r>
            <a:r>
              <a:rPr lang="en-US" dirty="0"/>
              <a:t>for defining each LOINC term </a:t>
            </a:r>
            <a:r>
              <a:rPr lang="en-US" dirty="0" smtClean="0"/>
              <a:t>and whose </a:t>
            </a:r>
            <a:r>
              <a:rPr lang="en-US" dirty="0" smtClean="0">
                <a:solidFill>
                  <a:srgbClr val="29A9FF"/>
                </a:solidFill>
              </a:rPr>
              <a:t>structure</a:t>
            </a:r>
            <a:r>
              <a:rPr lang="en-US" dirty="0" smtClean="0"/>
              <a:t> </a:t>
            </a:r>
            <a:r>
              <a:rPr lang="en-US" dirty="0" smtClean="0"/>
              <a:t>is not </a:t>
            </a:r>
            <a:r>
              <a:rPr lang="en-US" dirty="0"/>
              <a:t>likely to change in the </a:t>
            </a:r>
            <a:r>
              <a:rPr lang="en-US" dirty="0" smtClean="0"/>
              <a:t>short-term</a:t>
            </a:r>
          </a:p>
          <a:p>
            <a:pPr marL="342900" indent="-342900" algn="l">
              <a:buFont typeface="Arial" panose="020B0604020202020204" pitchFamily="34" charset="0"/>
              <a:buChar char="•"/>
            </a:pPr>
            <a:r>
              <a:rPr lang="en-US" dirty="0"/>
              <a:t>The core table file also includes the LOINC MAP_TO table, which contains recommendations for which terms discouraged and deprecated terms should be mapped </a:t>
            </a:r>
            <a:r>
              <a:rPr lang="en-US" dirty="0" smtClean="0"/>
              <a:t>to</a:t>
            </a:r>
            <a:endParaRPr lang="en-US" dirty="0"/>
          </a:p>
        </p:txBody>
      </p:sp>
      <p:sp>
        <p:nvSpPr>
          <p:cNvPr id="3" name="Title 2"/>
          <p:cNvSpPr>
            <a:spLocks noGrp="1"/>
          </p:cNvSpPr>
          <p:nvPr>
            <p:ph type="title"/>
          </p:nvPr>
        </p:nvSpPr>
        <p:spPr/>
        <p:txBody>
          <a:bodyPr/>
          <a:lstStyle/>
          <a:p>
            <a:pPr algn="ctr"/>
            <a:r>
              <a:rPr lang="en-US" dirty="0" smtClean="0"/>
              <a:t>LOINC Table Core</a:t>
            </a:r>
            <a:endParaRPr lang="en-US" dirty="0"/>
          </a:p>
        </p:txBody>
      </p:sp>
    </p:spTree>
    <p:extLst>
      <p:ext uri="{BB962C8B-B14F-4D97-AF65-F5344CB8AC3E}">
        <p14:creationId xmlns:p14="http://schemas.microsoft.com/office/powerpoint/2010/main" val="954203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ubmission q &amp;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893" y="1638471"/>
            <a:ext cx="280987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3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81200" y="1704976"/>
            <a:ext cx="8340969" cy="3567112"/>
          </a:xfrm>
        </p:spPr>
        <p:txBody>
          <a:bodyPr numCol="2">
            <a:normAutofit lnSpcReduction="10000"/>
          </a:bodyPr>
          <a:lstStyle/>
          <a:p>
            <a:pPr marL="457200" indent="-457200" algn="l">
              <a:buFont typeface="+mj-lt"/>
              <a:buAutoNum type="arabicPeriod"/>
            </a:pPr>
            <a:r>
              <a:rPr lang="en-US" dirty="0" smtClean="0"/>
              <a:t>LOINC_NUM</a:t>
            </a:r>
            <a:endParaRPr lang="en-US" dirty="0"/>
          </a:p>
          <a:p>
            <a:pPr marL="457200" indent="-457200" algn="l">
              <a:buFont typeface="+mj-lt"/>
              <a:buAutoNum type="arabicPeriod"/>
            </a:pPr>
            <a:r>
              <a:rPr lang="en-US" dirty="0" smtClean="0"/>
              <a:t>COMPONENT</a:t>
            </a:r>
            <a:endParaRPr lang="en-US" dirty="0"/>
          </a:p>
          <a:p>
            <a:pPr marL="457200" indent="-457200" algn="l">
              <a:buFont typeface="+mj-lt"/>
              <a:buAutoNum type="arabicPeriod"/>
            </a:pPr>
            <a:r>
              <a:rPr lang="en-US" dirty="0" smtClean="0"/>
              <a:t>PROPERTY</a:t>
            </a:r>
            <a:endParaRPr lang="en-US" dirty="0"/>
          </a:p>
          <a:p>
            <a:pPr marL="457200" indent="-457200" algn="l">
              <a:buFont typeface="+mj-lt"/>
              <a:buAutoNum type="arabicPeriod"/>
            </a:pPr>
            <a:r>
              <a:rPr lang="en-US" dirty="0" smtClean="0"/>
              <a:t>TIME_ASPCT</a:t>
            </a:r>
            <a:endParaRPr lang="en-US" dirty="0"/>
          </a:p>
          <a:p>
            <a:pPr marL="457200" indent="-457200" algn="l">
              <a:buFont typeface="+mj-lt"/>
              <a:buAutoNum type="arabicPeriod"/>
            </a:pPr>
            <a:r>
              <a:rPr lang="en-US" dirty="0" smtClean="0"/>
              <a:t>SYSTEM</a:t>
            </a:r>
            <a:endParaRPr lang="en-US" dirty="0"/>
          </a:p>
          <a:p>
            <a:pPr marL="457200" indent="-457200" algn="l">
              <a:buFont typeface="+mj-lt"/>
              <a:buAutoNum type="arabicPeriod"/>
            </a:pPr>
            <a:r>
              <a:rPr lang="en-US" dirty="0" smtClean="0"/>
              <a:t>SCALE_TYP</a:t>
            </a:r>
            <a:endParaRPr lang="en-US" dirty="0"/>
          </a:p>
          <a:p>
            <a:pPr marL="457200" indent="-457200" algn="l">
              <a:buFont typeface="+mj-lt"/>
              <a:buAutoNum type="arabicPeriod"/>
            </a:pPr>
            <a:r>
              <a:rPr lang="en-US" dirty="0" smtClean="0"/>
              <a:t>METHOD_TYP</a:t>
            </a:r>
            <a:endParaRPr lang="en-US" dirty="0"/>
          </a:p>
          <a:p>
            <a:pPr marL="457200" indent="-457200" algn="l">
              <a:buFont typeface="+mj-lt"/>
              <a:buAutoNum type="arabicPeriod"/>
            </a:pPr>
            <a:r>
              <a:rPr lang="en-US" dirty="0" smtClean="0"/>
              <a:t>CLASS</a:t>
            </a:r>
            <a:endParaRPr lang="en-US" dirty="0"/>
          </a:p>
          <a:p>
            <a:pPr marL="457200" indent="-457200" algn="l">
              <a:buFont typeface="+mj-lt"/>
              <a:buAutoNum type="arabicPeriod"/>
            </a:pPr>
            <a:r>
              <a:rPr lang="en-US" dirty="0" smtClean="0"/>
              <a:t>CLASSTYPE</a:t>
            </a:r>
            <a:endParaRPr lang="en-US" dirty="0"/>
          </a:p>
          <a:p>
            <a:pPr marL="457200" indent="-457200" algn="l">
              <a:buFont typeface="+mj-lt"/>
              <a:buAutoNum type="arabicPeriod"/>
            </a:pPr>
            <a:r>
              <a:rPr lang="en-US" dirty="0" smtClean="0"/>
              <a:t>LONG_COMMON_NAME</a:t>
            </a:r>
            <a:endParaRPr lang="en-US" dirty="0"/>
          </a:p>
          <a:p>
            <a:pPr marL="457200" indent="-457200" algn="l">
              <a:buFont typeface="+mj-lt"/>
              <a:buAutoNum type="arabicPeriod"/>
            </a:pPr>
            <a:r>
              <a:rPr lang="en-US" dirty="0" smtClean="0"/>
              <a:t>SHORTNAME</a:t>
            </a:r>
          </a:p>
          <a:p>
            <a:pPr marL="457200" indent="-457200" algn="l">
              <a:buFont typeface="+mj-lt"/>
              <a:buAutoNum type="arabicPeriod"/>
            </a:pPr>
            <a:r>
              <a:rPr lang="en-US" dirty="0"/>
              <a:t>E</a:t>
            </a:r>
            <a:r>
              <a:rPr lang="en-US" dirty="0" smtClean="0"/>
              <a:t>XTERNAL_COPYRIGHT_NOTICE</a:t>
            </a:r>
            <a:endParaRPr lang="en-US" dirty="0"/>
          </a:p>
          <a:p>
            <a:pPr marL="457200" indent="-457200" algn="l">
              <a:buFont typeface="+mj-lt"/>
              <a:buAutoNum type="arabicPeriod"/>
            </a:pPr>
            <a:r>
              <a:rPr lang="en-US" dirty="0" smtClean="0"/>
              <a:t>STATUS</a:t>
            </a:r>
            <a:endParaRPr lang="en-US" dirty="0"/>
          </a:p>
          <a:p>
            <a:pPr marL="457200" indent="-457200" algn="l">
              <a:buFont typeface="+mj-lt"/>
              <a:buAutoNum type="arabicPeriod"/>
            </a:pPr>
            <a:r>
              <a:rPr lang="en-US" dirty="0" err="1" smtClean="0"/>
              <a:t>VersionFirstReleased</a:t>
            </a:r>
            <a:endParaRPr lang="en-US" dirty="0"/>
          </a:p>
          <a:p>
            <a:pPr marL="457200" indent="-457200" algn="l">
              <a:buFont typeface="+mj-lt"/>
              <a:buAutoNum type="arabicPeriod"/>
            </a:pPr>
            <a:r>
              <a:rPr lang="en-US" dirty="0" err="1" smtClean="0"/>
              <a:t>VersionLastChanged</a:t>
            </a:r>
            <a:endParaRPr lang="en-US" dirty="0"/>
          </a:p>
        </p:txBody>
      </p:sp>
      <p:sp>
        <p:nvSpPr>
          <p:cNvPr id="3" name="Title 2"/>
          <p:cNvSpPr>
            <a:spLocks noGrp="1"/>
          </p:cNvSpPr>
          <p:nvPr>
            <p:ph type="title"/>
          </p:nvPr>
        </p:nvSpPr>
        <p:spPr/>
        <p:txBody>
          <a:bodyPr/>
          <a:lstStyle/>
          <a:p>
            <a:pPr algn="ctr"/>
            <a:r>
              <a:rPr lang="en-US" dirty="0"/>
              <a:t>LOINC Table </a:t>
            </a:r>
            <a:r>
              <a:rPr lang="en-US" dirty="0" smtClean="0"/>
              <a:t>Core Fields</a:t>
            </a:r>
            <a:endParaRPr lang="en-US" dirty="0"/>
          </a:p>
        </p:txBody>
      </p:sp>
    </p:spTree>
    <p:extLst>
      <p:ext uri="{BB962C8B-B14F-4D97-AF65-F5344CB8AC3E}">
        <p14:creationId xmlns:p14="http://schemas.microsoft.com/office/powerpoint/2010/main" val="354215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3688" y="2399539"/>
            <a:ext cx="9144000" cy="1445951"/>
          </a:xfrm>
        </p:spPr>
        <p:txBody>
          <a:bodyPr>
            <a:normAutofit/>
          </a:bodyPr>
          <a:lstStyle/>
          <a:p>
            <a:r>
              <a:rPr lang="en-US" sz="4000" dirty="0" smtClean="0"/>
              <a:t>(LOINC Table Core preview)</a:t>
            </a:r>
            <a:endParaRPr lang="en-US" sz="4000" dirty="0"/>
          </a:p>
        </p:txBody>
      </p:sp>
    </p:spTree>
    <p:extLst>
      <p:ext uri="{BB962C8B-B14F-4D97-AF65-F5344CB8AC3E}">
        <p14:creationId xmlns:p14="http://schemas.microsoft.com/office/powerpoint/2010/main" val="415577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199" y="1591409"/>
            <a:ext cx="11183815" cy="3877406"/>
          </a:xfrm>
        </p:spPr>
        <p:txBody>
          <a:bodyPr>
            <a:normAutofit fontScale="77500" lnSpcReduction="20000"/>
          </a:bodyPr>
          <a:lstStyle/>
          <a:p>
            <a:pPr algn="l">
              <a:spcBef>
                <a:spcPts val="600"/>
              </a:spcBef>
              <a:spcAft>
                <a:spcPts val="600"/>
              </a:spcAft>
            </a:pPr>
            <a:r>
              <a:rPr lang="en-US" sz="3300" dirty="0" smtClean="0"/>
              <a:t>Includes three CSV files</a:t>
            </a:r>
          </a:p>
          <a:p>
            <a:pPr marL="800100" lvl="1" indent="-342900" algn="l">
              <a:spcBef>
                <a:spcPts val="600"/>
              </a:spcBef>
              <a:spcAft>
                <a:spcPts val="600"/>
              </a:spcAft>
              <a:buFont typeface="Arial" panose="020B0604020202020204" pitchFamily="34" charset="0"/>
              <a:buChar char="•"/>
            </a:pPr>
            <a:r>
              <a:rPr lang="en-US" sz="2600" dirty="0" smtClean="0"/>
              <a:t>Part_Alpha_1.csv</a:t>
            </a:r>
          </a:p>
          <a:p>
            <a:pPr marL="1257300" lvl="2" indent="-342900" algn="l">
              <a:spcBef>
                <a:spcPts val="600"/>
              </a:spcBef>
              <a:spcAft>
                <a:spcPts val="600"/>
              </a:spcAft>
              <a:buFont typeface="Arial" panose="020B0604020202020204" pitchFamily="34" charset="0"/>
              <a:buChar char="•"/>
            </a:pPr>
            <a:r>
              <a:rPr lang="en-US" sz="2400" dirty="0" smtClean="0"/>
              <a:t>All </a:t>
            </a:r>
            <a:r>
              <a:rPr lang="en-US" sz="2400" dirty="0"/>
              <a:t>of the primary parts associated with any LOINC </a:t>
            </a:r>
            <a:r>
              <a:rPr lang="en-US" sz="2400" dirty="0" smtClean="0"/>
              <a:t>term in the current release</a:t>
            </a:r>
          </a:p>
          <a:p>
            <a:pPr marL="1257300" lvl="2" indent="-342900" algn="l">
              <a:spcBef>
                <a:spcPts val="600"/>
              </a:spcBef>
              <a:spcAft>
                <a:spcPts val="600"/>
              </a:spcAft>
              <a:buFont typeface="Arial" panose="020B0604020202020204" pitchFamily="34" charset="0"/>
              <a:buChar char="•"/>
            </a:pPr>
            <a:r>
              <a:rPr lang="en-US" sz="2400" dirty="0" smtClean="0"/>
              <a:t>~50,000 unique records</a:t>
            </a:r>
            <a:endParaRPr lang="en-US" sz="2400" dirty="0"/>
          </a:p>
          <a:p>
            <a:pPr marL="800100" lvl="1" indent="-342900" algn="l">
              <a:spcBef>
                <a:spcPts val="600"/>
              </a:spcBef>
              <a:spcAft>
                <a:spcPts val="600"/>
              </a:spcAft>
              <a:buFont typeface="Arial" panose="020B0604020202020204" pitchFamily="34" charset="0"/>
              <a:buChar char="•"/>
            </a:pPr>
            <a:r>
              <a:rPr lang="en-US" sz="2600" dirty="0" smtClean="0"/>
              <a:t>LoincPartLink_Alpha_1.csv</a:t>
            </a:r>
          </a:p>
          <a:p>
            <a:pPr marL="1257300" lvl="2" indent="-342900" algn="l">
              <a:spcBef>
                <a:spcPts val="600"/>
              </a:spcBef>
              <a:spcAft>
                <a:spcPts val="600"/>
              </a:spcAft>
              <a:buFont typeface="Arial" panose="020B0604020202020204" pitchFamily="34" charset="0"/>
              <a:buChar char="•"/>
            </a:pPr>
            <a:r>
              <a:rPr lang="en-US" sz="2500" dirty="0"/>
              <a:t>Contains links between LOINC terms and their parts</a:t>
            </a:r>
          </a:p>
          <a:p>
            <a:pPr marL="1257300" lvl="2" indent="-342900" algn="l">
              <a:spcBef>
                <a:spcPts val="600"/>
              </a:spcBef>
              <a:spcAft>
                <a:spcPts val="600"/>
              </a:spcAft>
              <a:buFont typeface="Arial" panose="020B0604020202020204" pitchFamily="34" charset="0"/>
              <a:buChar char="•"/>
            </a:pPr>
            <a:r>
              <a:rPr lang="en-US" sz="2500" dirty="0"/>
              <a:t>&gt;860,000 links between &gt;84,500 LOINC terms and 50,000 unique parts</a:t>
            </a:r>
          </a:p>
          <a:p>
            <a:pPr marL="800100" lvl="1" indent="-342900" algn="l">
              <a:spcBef>
                <a:spcPts val="600"/>
              </a:spcBef>
              <a:spcAft>
                <a:spcPts val="600"/>
              </a:spcAft>
              <a:buFont typeface="Arial" panose="020B0604020202020204" pitchFamily="34" charset="0"/>
              <a:buChar char="•"/>
            </a:pPr>
            <a:r>
              <a:rPr lang="en-US" sz="2600" dirty="0" smtClean="0"/>
              <a:t>PartRelatedCodeMapping_Alpha_1.csv</a:t>
            </a:r>
          </a:p>
          <a:p>
            <a:pPr marL="1257300" lvl="2" indent="-342900" algn="l">
              <a:spcBef>
                <a:spcPts val="600"/>
              </a:spcBef>
              <a:spcAft>
                <a:spcPts val="600"/>
              </a:spcAft>
              <a:buFont typeface="Arial" panose="020B0604020202020204" pitchFamily="34" charset="0"/>
              <a:buChar char="•"/>
            </a:pPr>
            <a:r>
              <a:rPr lang="en-US" sz="2500" dirty="0"/>
              <a:t>Contains mappings from LOINC Parts to corresponding concepts in other terminologies</a:t>
            </a:r>
          </a:p>
          <a:p>
            <a:pPr marL="1257300" lvl="2" indent="-342900" algn="l">
              <a:spcBef>
                <a:spcPts val="600"/>
              </a:spcBef>
              <a:spcAft>
                <a:spcPts val="600"/>
              </a:spcAft>
              <a:buFont typeface="Arial" panose="020B0604020202020204" pitchFamily="34" charset="0"/>
              <a:buChar char="•"/>
            </a:pPr>
            <a:r>
              <a:rPr lang="en-US" sz="2500" dirty="0"/>
              <a:t>First release will contain nearly 8700 records (~850 </a:t>
            </a:r>
            <a:r>
              <a:rPr lang="en-US" sz="2500" dirty="0" err="1"/>
              <a:t>RadLex</a:t>
            </a:r>
            <a:r>
              <a:rPr lang="en-US" sz="2500" dirty="0"/>
              <a:t>, 990 </a:t>
            </a:r>
            <a:r>
              <a:rPr lang="en-US" sz="2500" dirty="0" err="1"/>
              <a:t>RxNorm</a:t>
            </a:r>
            <a:r>
              <a:rPr lang="en-US" sz="2500" dirty="0"/>
              <a:t>, 6800 SCT)</a:t>
            </a:r>
          </a:p>
        </p:txBody>
      </p:sp>
      <p:sp>
        <p:nvSpPr>
          <p:cNvPr id="3" name="Title 2"/>
          <p:cNvSpPr>
            <a:spLocks noGrp="1"/>
          </p:cNvSpPr>
          <p:nvPr>
            <p:ph type="title"/>
          </p:nvPr>
        </p:nvSpPr>
        <p:spPr/>
        <p:txBody>
          <a:bodyPr/>
          <a:lstStyle/>
          <a:p>
            <a:pPr algn="ctr"/>
            <a:r>
              <a:rPr lang="en-US" dirty="0" smtClean="0"/>
              <a:t>LOINC Part File</a:t>
            </a:r>
            <a:endParaRPr lang="en-US" dirty="0"/>
          </a:p>
        </p:txBody>
      </p:sp>
    </p:spTree>
    <p:extLst>
      <p:ext uri="{BB962C8B-B14F-4D97-AF65-F5344CB8AC3E}">
        <p14:creationId xmlns:p14="http://schemas.microsoft.com/office/powerpoint/2010/main" val="325555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13693" y="1763591"/>
            <a:ext cx="9917722" cy="3567112"/>
          </a:xfrm>
        </p:spPr>
        <p:txBody>
          <a:bodyPr>
            <a:normAutofit/>
          </a:bodyPr>
          <a:lstStyle/>
          <a:p>
            <a:pPr algn="l"/>
            <a:r>
              <a:rPr lang="en-US" sz="3000" dirty="0" smtClean="0"/>
              <a:t>Four major categories of parts in this file: </a:t>
            </a:r>
          </a:p>
          <a:p>
            <a:pPr marL="342900" indent="-342900" algn="l">
              <a:buFont typeface="Arial" panose="020B0604020202020204" pitchFamily="34" charset="0"/>
              <a:buChar char="•"/>
            </a:pPr>
            <a:r>
              <a:rPr lang="en-US" dirty="0" smtClean="0"/>
              <a:t>Six </a:t>
            </a:r>
            <a:r>
              <a:rPr lang="en-US" dirty="0"/>
              <a:t>main parts that define a LOINC term (Component, Property, Time Aspect, System, Scale, and Method</a:t>
            </a:r>
            <a:r>
              <a:rPr lang="en-US" dirty="0" smtClean="0"/>
              <a:t>)</a:t>
            </a:r>
          </a:p>
          <a:p>
            <a:pPr marL="342900" indent="-342900" algn="l">
              <a:buFont typeface="Arial" panose="020B0604020202020204" pitchFamily="34" charset="0"/>
              <a:buChar char="•"/>
            </a:pPr>
            <a:r>
              <a:rPr lang="en-US" dirty="0" smtClean="0"/>
              <a:t>Additional </a:t>
            </a:r>
            <a:r>
              <a:rPr lang="en-US" dirty="0"/>
              <a:t>parts that contribute to the term, such as the Divisor, Challenge, and </a:t>
            </a:r>
            <a:r>
              <a:rPr lang="en-US" dirty="0" smtClean="0"/>
              <a:t>Class</a:t>
            </a:r>
          </a:p>
          <a:p>
            <a:pPr marL="342900" indent="-342900" algn="l">
              <a:buFont typeface="Arial" panose="020B0604020202020204" pitchFamily="34" charset="0"/>
              <a:buChar char="•"/>
            </a:pPr>
            <a:r>
              <a:rPr lang="en-US" dirty="0" smtClean="0"/>
              <a:t>Document ontology parts</a:t>
            </a:r>
          </a:p>
          <a:p>
            <a:pPr marL="342900" indent="-342900" algn="l">
              <a:buFont typeface="Arial" panose="020B0604020202020204" pitchFamily="34" charset="0"/>
              <a:buChar char="•"/>
            </a:pPr>
            <a:r>
              <a:rPr lang="en-US" dirty="0" smtClean="0"/>
              <a:t>Radiology parts based on the </a:t>
            </a:r>
            <a:r>
              <a:rPr lang="en-US" dirty="0" smtClean="0"/>
              <a:t>LOINC/RSNA </a:t>
            </a:r>
            <a:r>
              <a:rPr lang="en-US" dirty="0"/>
              <a:t>unified </a:t>
            </a:r>
            <a:r>
              <a:rPr lang="en-US" dirty="0" smtClean="0"/>
              <a:t>model</a:t>
            </a:r>
            <a:endParaRPr lang="en-US" dirty="0"/>
          </a:p>
          <a:p>
            <a:endParaRPr lang="en-US" dirty="0"/>
          </a:p>
        </p:txBody>
      </p:sp>
      <p:sp>
        <p:nvSpPr>
          <p:cNvPr id="3" name="Title 2"/>
          <p:cNvSpPr>
            <a:spLocks noGrp="1"/>
          </p:cNvSpPr>
          <p:nvPr>
            <p:ph type="title"/>
          </p:nvPr>
        </p:nvSpPr>
        <p:spPr/>
        <p:txBody>
          <a:bodyPr/>
          <a:lstStyle/>
          <a:p>
            <a:pPr algn="ctr"/>
            <a:r>
              <a:rPr lang="en-US" dirty="0"/>
              <a:t>Part_Alpha_1.csv</a:t>
            </a:r>
          </a:p>
        </p:txBody>
      </p:sp>
    </p:spTree>
    <p:extLst>
      <p:ext uri="{BB962C8B-B14F-4D97-AF65-F5344CB8AC3E}">
        <p14:creationId xmlns:p14="http://schemas.microsoft.com/office/powerpoint/2010/main" val="3458680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781908"/>
            <a:ext cx="9144000" cy="3475892"/>
          </a:xfrm>
        </p:spPr>
        <p:txBody>
          <a:bodyPr>
            <a:normAutofit fontScale="92500"/>
          </a:bodyPr>
          <a:lstStyle/>
          <a:p>
            <a:pPr marL="342900" indent="-342900" algn="l">
              <a:buFont typeface="Arial" panose="020B0604020202020204" pitchFamily="34" charset="0"/>
              <a:buChar char="•"/>
            </a:pPr>
            <a:r>
              <a:rPr lang="en-US" dirty="0" smtClean="0"/>
              <a:t>List </a:t>
            </a:r>
            <a:r>
              <a:rPr lang="en-US" dirty="0" smtClean="0"/>
              <a:t>of fields:</a:t>
            </a:r>
            <a:endParaRPr lang="en-US" dirty="0"/>
          </a:p>
          <a:p>
            <a:pPr marL="800100" lvl="1" indent="-342900" algn="l">
              <a:buFont typeface="Arial" panose="020B0604020202020204" pitchFamily="34" charset="0"/>
              <a:buChar char="•"/>
            </a:pPr>
            <a:r>
              <a:rPr lang="en-US" dirty="0" smtClean="0"/>
              <a:t>PartNumber (e.g. LP129068-5)</a:t>
            </a:r>
          </a:p>
          <a:p>
            <a:pPr marL="800100" lvl="1" indent="-342900" algn="l">
              <a:buFont typeface="Arial" panose="020B0604020202020204" pitchFamily="34" charset="0"/>
              <a:buChar char="•"/>
            </a:pPr>
            <a:r>
              <a:rPr lang="en-US" dirty="0" err="1" smtClean="0"/>
              <a:t>PartTypeName</a:t>
            </a:r>
            <a:r>
              <a:rPr lang="en-US" dirty="0" smtClean="0"/>
              <a:t> (e.g. Component</a:t>
            </a:r>
            <a:r>
              <a:rPr lang="en-US" dirty="0"/>
              <a:t>, </a:t>
            </a:r>
            <a:r>
              <a:rPr lang="en-US" dirty="0" err="1" smtClean="0"/>
              <a:t>Rad.Anatomic</a:t>
            </a:r>
            <a:r>
              <a:rPr lang="en-US" dirty="0" smtClean="0"/>
              <a:t> </a:t>
            </a:r>
            <a:r>
              <a:rPr lang="en-US" dirty="0" err="1" smtClean="0"/>
              <a:t>location.Imaging</a:t>
            </a:r>
            <a:r>
              <a:rPr lang="en-US" dirty="0" smtClean="0"/>
              <a:t> focus)</a:t>
            </a:r>
            <a:endParaRPr lang="en-US" dirty="0" smtClean="0"/>
          </a:p>
          <a:p>
            <a:pPr marL="800100" lvl="1" indent="-342900" algn="l">
              <a:buFont typeface="Arial" panose="020B0604020202020204" pitchFamily="34" charset="0"/>
              <a:buChar char="•"/>
            </a:pPr>
            <a:r>
              <a:rPr lang="en-US" dirty="0" err="1" smtClean="0"/>
              <a:t>PartName</a:t>
            </a:r>
            <a:r>
              <a:rPr lang="en-US" dirty="0"/>
              <a:t> </a:t>
            </a:r>
            <a:r>
              <a:rPr lang="en-US" dirty="0" smtClean="0"/>
              <a:t>(e.g. </a:t>
            </a:r>
            <a:r>
              <a:rPr lang="en-US" dirty="0" smtClean="0"/>
              <a:t>Hemoglobin</a:t>
            </a:r>
            <a:r>
              <a:rPr lang="en-US" dirty="0"/>
              <a:t>, </a:t>
            </a:r>
            <a:r>
              <a:rPr lang="en-US" dirty="0" smtClean="0"/>
              <a:t>Clavicle</a:t>
            </a:r>
            <a:r>
              <a:rPr lang="en-US" dirty="0" smtClean="0"/>
              <a:t>)</a:t>
            </a:r>
            <a:endParaRPr lang="en-US" dirty="0"/>
          </a:p>
          <a:p>
            <a:pPr marL="800100" lvl="1" indent="-342900" algn="l">
              <a:buFont typeface="Arial" panose="020B0604020202020204" pitchFamily="34" charset="0"/>
              <a:buChar char="•"/>
            </a:pPr>
            <a:r>
              <a:rPr lang="en-US" dirty="0" err="1" smtClean="0"/>
              <a:t>PartDisplayName</a:t>
            </a:r>
            <a:endParaRPr lang="en-US" dirty="0"/>
          </a:p>
          <a:p>
            <a:pPr marL="800100" lvl="1" indent="-342900" algn="l">
              <a:buFont typeface="Arial" panose="020B0604020202020204" pitchFamily="34" charset="0"/>
              <a:buChar char="•"/>
            </a:pPr>
            <a:r>
              <a:rPr lang="en-US" dirty="0" smtClean="0"/>
              <a:t>Status (ACTIVE, DEPRECATED</a:t>
            </a:r>
            <a:r>
              <a:rPr lang="en-US" dirty="0"/>
              <a:t>) </a:t>
            </a:r>
            <a:endParaRPr lang="en-US" dirty="0" smtClean="0"/>
          </a:p>
          <a:p>
            <a:pPr marL="342900" indent="-342900" algn="l">
              <a:buFont typeface="Arial" panose="020B0604020202020204" pitchFamily="34" charset="0"/>
              <a:buChar char="•"/>
            </a:pPr>
            <a:r>
              <a:rPr lang="en-US" dirty="0" smtClean="0"/>
              <a:t>Included </a:t>
            </a:r>
            <a:r>
              <a:rPr lang="en-US" dirty="0"/>
              <a:t>in the file: Parts associated with Deprecated LOINC terms</a:t>
            </a:r>
          </a:p>
          <a:p>
            <a:pPr marL="342900" indent="-342900" algn="l">
              <a:buFont typeface="Arial" panose="020B0604020202020204" pitchFamily="34" charset="0"/>
              <a:buChar char="•"/>
            </a:pPr>
            <a:r>
              <a:rPr lang="en-US" dirty="0"/>
              <a:t>NOT included in this file: Parts that are no longer used to define any published LOINC term, even if those parts were previously released</a:t>
            </a:r>
          </a:p>
          <a:p>
            <a:pPr marL="800100" lvl="1" indent="-342900" algn="l">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lstStyle/>
          <a:p>
            <a:pPr algn="ctr"/>
            <a:r>
              <a:rPr lang="en-US" dirty="0" smtClean="0"/>
              <a:t>Part_Alpha_1.csv (cont.)</a:t>
            </a:r>
            <a:endParaRPr lang="en-US" dirty="0"/>
          </a:p>
        </p:txBody>
      </p:sp>
    </p:spTree>
    <p:extLst>
      <p:ext uri="{BB962C8B-B14F-4D97-AF65-F5344CB8AC3E}">
        <p14:creationId xmlns:p14="http://schemas.microsoft.com/office/powerpoint/2010/main" val="1646855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690688"/>
            <a:ext cx="9648092" cy="3567112"/>
          </a:xfrm>
        </p:spPr>
        <p:txBody>
          <a:bodyPr>
            <a:normAutofit/>
          </a:bodyPr>
          <a:lstStyle/>
          <a:p>
            <a:pPr algn="l"/>
            <a:r>
              <a:rPr lang="en-US" sz="3000" dirty="0" smtClean="0"/>
              <a:t>List of fields:</a:t>
            </a:r>
          </a:p>
          <a:p>
            <a:pPr marL="342900" indent="-342900" algn="l">
              <a:buFont typeface="Arial" panose="020B0604020202020204" pitchFamily="34" charset="0"/>
              <a:buChar char="•"/>
            </a:pPr>
            <a:r>
              <a:rPr lang="en-US" dirty="0" err="1" smtClean="0"/>
              <a:t>LoincNumber</a:t>
            </a:r>
            <a:endParaRPr lang="en-US" dirty="0"/>
          </a:p>
          <a:p>
            <a:pPr marL="342900" indent="-342900" algn="l">
              <a:buFont typeface="Arial" panose="020B0604020202020204" pitchFamily="34" charset="0"/>
              <a:buChar char="•"/>
            </a:pPr>
            <a:r>
              <a:rPr lang="en-US" dirty="0" err="1" smtClean="0"/>
              <a:t>LongCommonName</a:t>
            </a:r>
            <a:endParaRPr lang="en-US" dirty="0"/>
          </a:p>
          <a:p>
            <a:pPr marL="342900" indent="-342900" algn="l">
              <a:buFont typeface="Arial" panose="020B0604020202020204" pitchFamily="34" charset="0"/>
              <a:buChar char="•"/>
            </a:pPr>
            <a:r>
              <a:rPr lang="en-US" dirty="0" smtClean="0"/>
              <a:t>PartNumber</a:t>
            </a:r>
            <a:endParaRPr lang="en-US" dirty="0"/>
          </a:p>
          <a:p>
            <a:pPr marL="342900" indent="-342900" algn="l">
              <a:buFont typeface="Arial" panose="020B0604020202020204" pitchFamily="34" charset="0"/>
              <a:buChar char="•"/>
            </a:pPr>
            <a:r>
              <a:rPr lang="en-US" dirty="0" err="1" smtClean="0"/>
              <a:t>PartName</a:t>
            </a:r>
            <a:endParaRPr lang="en-US" dirty="0"/>
          </a:p>
          <a:p>
            <a:pPr marL="342900" indent="-342900" algn="l">
              <a:buFont typeface="Arial" panose="020B0604020202020204" pitchFamily="34" charset="0"/>
              <a:buChar char="•"/>
            </a:pPr>
            <a:r>
              <a:rPr lang="en-US" dirty="0" err="1" smtClean="0"/>
              <a:t>PartTypeName</a:t>
            </a:r>
            <a:endParaRPr lang="en-US" dirty="0"/>
          </a:p>
          <a:p>
            <a:pPr marL="342900" indent="-342900" algn="l">
              <a:buFont typeface="Arial" panose="020B0604020202020204" pitchFamily="34" charset="0"/>
              <a:buChar char="•"/>
            </a:pPr>
            <a:r>
              <a:rPr lang="en-US" dirty="0" err="1" smtClean="0"/>
              <a:t>LinkTypeName</a:t>
            </a:r>
            <a:r>
              <a:rPr lang="en-US" dirty="0" smtClean="0"/>
              <a:t> </a:t>
            </a:r>
            <a:r>
              <a:rPr lang="en-US" dirty="0" smtClean="0"/>
              <a:t>(Primary, Search, </a:t>
            </a:r>
            <a:r>
              <a:rPr lang="en-US" dirty="0" err="1" smtClean="0"/>
              <a:t>DocumentOntology</a:t>
            </a:r>
            <a:r>
              <a:rPr lang="en-US" dirty="0" smtClean="0"/>
              <a:t>, Radiology)</a:t>
            </a:r>
            <a:endParaRPr lang="en-US" dirty="0"/>
          </a:p>
          <a:p>
            <a:endParaRPr lang="en-US" dirty="0"/>
          </a:p>
        </p:txBody>
      </p:sp>
      <p:sp>
        <p:nvSpPr>
          <p:cNvPr id="3" name="Title 2"/>
          <p:cNvSpPr>
            <a:spLocks noGrp="1"/>
          </p:cNvSpPr>
          <p:nvPr>
            <p:ph type="title"/>
          </p:nvPr>
        </p:nvSpPr>
        <p:spPr/>
        <p:txBody>
          <a:bodyPr>
            <a:normAutofit/>
          </a:bodyPr>
          <a:lstStyle/>
          <a:p>
            <a:pPr algn="ctr"/>
            <a:r>
              <a:rPr lang="en-US" dirty="0" smtClean="0"/>
              <a:t>LoincPartLink_Alpha_1.csv</a:t>
            </a:r>
            <a:endParaRPr lang="en-US" dirty="0"/>
          </a:p>
        </p:txBody>
      </p:sp>
    </p:spTree>
    <p:extLst>
      <p:ext uri="{BB962C8B-B14F-4D97-AF65-F5344CB8AC3E}">
        <p14:creationId xmlns:p14="http://schemas.microsoft.com/office/powerpoint/2010/main" val="2906691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INCinar Template v2.1" id="{0AE6C243-512D-7043-AB30-49287FC1EE90}" vid="{924BAF2E-5361-DF4C-BAF4-C42D92E9ADB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INCinar Template v2.1" id="{0AE6C243-512D-7043-AB30-49287FC1EE90}" vid="{AD5B01A6-0858-5D42-AC08-0B47F3B2CF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LOINCinar Template v2.1</Template>
  <TotalTime>2338</TotalTime>
  <Words>1399</Words>
  <Application>Microsoft Office PowerPoint</Application>
  <PresentationFormat>Widescreen</PresentationFormat>
  <Paragraphs>237</Paragraphs>
  <Slides>30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Lato</vt:lpstr>
      <vt:lpstr>Wingdings</vt:lpstr>
      <vt:lpstr>Office Theme</vt:lpstr>
      <vt:lpstr>1_Office Theme</vt:lpstr>
      <vt:lpstr>PowerPoint Presentation</vt:lpstr>
      <vt:lpstr>New artifacts in LOINC 2.61</vt:lpstr>
      <vt:lpstr>LOINC Table Core</vt:lpstr>
      <vt:lpstr>LOINC Table Core Fields</vt:lpstr>
      <vt:lpstr>PowerPoint Presentation</vt:lpstr>
      <vt:lpstr>LOINC Part File</vt:lpstr>
      <vt:lpstr>Part_Alpha_1.csv</vt:lpstr>
      <vt:lpstr>Part_Alpha_1.csv (cont.)</vt:lpstr>
      <vt:lpstr>LoincPartLink_Alpha_1.csv</vt:lpstr>
      <vt:lpstr>LoincPartLink_Alpha_1.csv (cont.)</vt:lpstr>
      <vt:lpstr>PartRelatedCodeMapping_Alpha_1.csv</vt:lpstr>
      <vt:lpstr>PowerPoint Presentation</vt:lpstr>
      <vt:lpstr>LOINC Answer File</vt:lpstr>
      <vt:lpstr>AnswerList_Alpha_1.csv</vt:lpstr>
      <vt:lpstr>AnswerList_Alpha_1.csv</vt:lpstr>
      <vt:lpstr>LoincAnswerListLink_Alpha_1.csv</vt:lpstr>
      <vt:lpstr>LoincAnswerListLink_Alpha_1.csv (cont.)</vt:lpstr>
      <vt:lpstr>PowerPoint Presentation</vt:lpstr>
      <vt:lpstr>LOINC Group File</vt:lpstr>
      <vt:lpstr>LOINC Group File (cont.)</vt:lpstr>
      <vt:lpstr>LOINC Group File (cont.)</vt:lpstr>
      <vt:lpstr>LOINC Group File - Example</vt:lpstr>
      <vt:lpstr>LOINC Group File - Example</vt:lpstr>
      <vt:lpstr>PowerPoint Presentation</vt:lpstr>
      <vt:lpstr>LOINC Multi-axial hierarchy</vt:lpstr>
      <vt:lpstr>LOINC Multi-axial hierarchy (cont.)</vt:lpstr>
      <vt:lpstr>LOINC Multi-axial hierarchy (cont.)</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Deckard, Jamalynne</dc:creator>
  <cp:lastModifiedBy>Abhyankar, Swapna</cp:lastModifiedBy>
  <cp:revision>62</cp:revision>
  <dcterms:created xsi:type="dcterms:W3CDTF">2017-05-21T23:16:59Z</dcterms:created>
  <dcterms:modified xsi:type="dcterms:W3CDTF">2017-06-07T18:38:48Z</dcterms:modified>
</cp:coreProperties>
</file>